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1430" y="548131"/>
            <a:ext cx="520953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sng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269107" y="9713086"/>
            <a:ext cx="123190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ndards.coke.com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dmex.coke.com/en-us/asset/59264631" TargetMode="External"/><Relationship Id="rId3" Type="http://schemas.openxmlformats.org/officeDocument/2006/relationships/hyperlink" Target="https://dmex.coke.com/en-us/asset/67457540" TargetMode="External"/><Relationship Id="rId4" Type="http://schemas.openxmlformats.org/officeDocument/2006/relationships/hyperlink" Target="https://standards.coke.com/fanta/" TargetMode="External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Relationship Id="rId9" Type="http://schemas.openxmlformats.org/officeDocument/2006/relationships/image" Target="../media/image8.jpg"/><Relationship Id="rId10" Type="http://schemas.openxmlformats.org/officeDocument/2006/relationships/image" Target="../media/image9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standards.coke.com/schweppes/" TargetMode="External"/><Relationship Id="rId3" Type="http://schemas.openxmlformats.org/officeDocument/2006/relationships/hyperlink" Target="https://standards.coke.com/fuze-tea/" TargetMode="External"/><Relationship Id="rId4" Type="http://schemas.openxmlformats.org/officeDocument/2006/relationships/hyperlink" Target="https://standards.coke.com/exception-request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1430" y="548131"/>
            <a:ext cx="520700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FAQ</a:t>
            </a:r>
            <a:r>
              <a:rPr dirty="0" spc="-20"/>
              <a:t> </a:t>
            </a:r>
            <a:r>
              <a:rPr dirty="0"/>
              <a:t>on</a:t>
            </a:r>
            <a:r>
              <a:rPr dirty="0" spc="-20"/>
              <a:t> </a:t>
            </a:r>
            <a:r>
              <a:rPr dirty="0" spc="-5"/>
              <a:t>Proprietary</a:t>
            </a:r>
            <a:r>
              <a:rPr dirty="0"/>
              <a:t> </a:t>
            </a:r>
            <a:r>
              <a:rPr dirty="0" spc="-5"/>
              <a:t>Packaging</a:t>
            </a:r>
            <a:r>
              <a:rPr dirty="0" spc="-20"/>
              <a:t> </a:t>
            </a:r>
            <a:r>
              <a:rPr dirty="0" spc="-5"/>
              <a:t>Guidelines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1125068"/>
            <a:ext cx="5972810" cy="7673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350">
              <a:lnSpc>
                <a:spcPct val="11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The purpose </a:t>
            </a:r>
            <a:r>
              <a:rPr dirty="0" sz="1100">
                <a:latin typeface="Calibri"/>
                <a:cs typeface="Calibri"/>
              </a:rPr>
              <a:t>of this </a:t>
            </a:r>
            <a:r>
              <a:rPr dirty="0" sz="1100" spc="-5">
                <a:latin typeface="Calibri"/>
                <a:cs typeface="Calibri"/>
              </a:rPr>
              <a:t>document </a:t>
            </a:r>
            <a:r>
              <a:rPr dirty="0" sz="1100">
                <a:latin typeface="Calibri"/>
                <a:cs typeface="Calibri"/>
              </a:rPr>
              <a:t>is to </a:t>
            </a:r>
            <a:r>
              <a:rPr dirty="0" sz="1100" spc="-5">
                <a:latin typeface="Calibri"/>
                <a:cs typeface="Calibri"/>
              </a:rPr>
              <a:t>address some of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frequently </a:t>
            </a:r>
            <a:r>
              <a:rPr dirty="0" sz="1100">
                <a:latin typeface="Calibri"/>
                <a:cs typeface="Calibri"/>
              </a:rPr>
              <a:t>asked </a:t>
            </a:r>
            <a:r>
              <a:rPr dirty="0" sz="1100" spc="-5">
                <a:latin typeface="Calibri"/>
                <a:cs typeface="Calibri"/>
              </a:rPr>
              <a:t>questions arising out </a:t>
            </a:r>
            <a:r>
              <a:rPr dirty="0" sz="1100">
                <a:latin typeface="Calibri"/>
                <a:cs typeface="Calibri"/>
              </a:rPr>
              <a:t>of </a:t>
            </a:r>
            <a:r>
              <a:rPr dirty="0" sz="1100" spc="-5">
                <a:latin typeface="Calibri"/>
                <a:cs typeface="Calibri"/>
              </a:rPr>
              <a:t>the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Proprietary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Packaging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Guidelines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(“Guidelines”)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issued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November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2021.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Therefore,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this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document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must </a:t>
            </a:r>
            <a:r>
              <a:rPr dirty="0" sz="1100" spc="-2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</a:t>
            </a:r>
            <a:r>
              <a:rPr dirty="0" sz="1100">
                <a:latin typeface="Calibri"/>
                <a:cs typeface="Calibri"/>
              </a:rPr>
              <a:t> read</a:t>
            </a:r>
            <a:r>
              <a:rPr dirty="0" sz="1100" spc="-5">
                <a:latin typeface="Calibri"/>
                <a:cs typeface="Calibri"/>
              </a:rPr>
              <a:t> together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with the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Guidelines.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algn="just" marL="241300" marR="6985" indent="-228600">
              <a:lnSpc>
                <a:spcPct val="110000"/>
              </a:lnSpc>
              <a:buAutoNum type="arabicPeriod"/>
              <a:tabLst>
                <a:tab pos="241300" algn="l"/>
              </a:tabLst>
            </a:pPr>
            <a:r>
              <a:rPr dirty="0" sz="1100" b="1">
                <a:latin typeface="Calibri"/>
                <a:cs typeface="Calibri"/>
              </a:rPr>
              <a:t>Is it </a:t>
            </a:r>
            <a:r>
              <a:rPr dirty="0" sz="1100" spc="-5" b="1">
                <a:latin typeface="Calibri"/>
                <a:cs typeface="Calibri"/>
              </a:rPr>
              <a:t>true that all one-way glass and PET bottles, single-serve or multi-serve, must be proprietary </a:t>
            </a:r>
            <a:r>
              <a:rPr dirty="0" sz="1100" b="1">
                <a:latin typeface="Calibri"/>
                <a:cs typeface="Calibri"/>
              </a:rPr>
              <a:t> bottle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shapes?</a:t>
            </a:r>
            <a:endParaRPr sz="1100">
              <a:latin typeface="Calibri"/>
              <a:cs typeface="Calibri"/>
            </a:endParaRPr>
          </a:p>
          <a:p>
            <a:pPr algn="just" marL="241300" marR="5715">
              <a:lnSpc>
                <a:spcPct val="109100"/>
              </a:lnSpc>
              <a:spcBef>
                <a:spcPts val="10"/>
              </a:spcBef>
            </a:pPr>
            <a:r>
              <a:rPr dirty="0" sz="1100" spc="-5">
                <a:latin typeface="Calibri"/>
                <a:cs typeface="Calibri"/>
              </a:rPr>
              <a:t>Yes.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All non-returnable, non-refillable (i.e., “one-way”) bottles must be proprietary, regardless </a:t>
            </a:r>
            <a:r>
              <a:rPr dirty="0" sz="1100">
                <a:latin typeface="Calibri"/>
                <a:cs typeface="Calibri"/>
              </a:rPr>
              <a:t>of </a:t>
            </a:r>
            <a:r>
              <a:rPr dirty="0" sz="1100" spc="-5">
                <a:latin typeface="Calibri"/>
                <a:cs typeface="Calibri"/>
              </a:rPr>
              <a:t>size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(single-serve</a:t>
            </a:r>
            <a:r>
              <a:rPr dirty="0" sz="1100">
                <a:latin typeface="Calibri"/>
                <a:cs typeface="Calibri"/>
              </a:rPr>
              <a:t> or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multi-serve)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material (PET,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glass,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etc.)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under</a:t>
            </a:r>
            <a:r>
              <a:rPr dirty="0" sz="1100">
                <a:latin typeface="Calibri"/>
                <a:cs typeface="Calibri"/>
              </a:rPr>
              <a:t> the</a:t>
            </a:r>
            <a:r>
              <a:rPr dirty="0" sz="1100" spc="-5">
                <a:latin typeface="Calibri"/>
                <a:cs typeface="Calibri"/>
              </a:rPr>
              <a:t> Proprietary</a:t>
            </a:r>
            <a:r>
              <a:rPr dirty="0" sz="1100">
                <a:latin typeface="Calibri"/>
                <a:cs typeface="Calibri"/>
              </a:rPr>
              <a:t> Packaging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Guidelines.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Calibri"/>
              <a:cs typeface="Calibri"/>
            </a:endParaRPr>
          </a:p>
          <a:p>
            <a:pPr algn="just" marL="241300" marR="6985" indent="-228600">
              <a:lnSpc>
                <a:spcPct val="109700"/>
              </a:lnSpc>
              <a:spcBef>
                <a:spcPts val="5"/>
              </a:spcBef>
              <a:buAutoNum type="arabicPeriod" startAt="2"/>
              <a:tabLst>
                <a:tab pos="241300" algn="l"/>
              </a:tabLst>
            </a:pPr>
            <a:r>
              <a:rPr dirty="0" sz="1100" spc="-5" b="1">
                <a:latin typeface="Calibri"/>
                <a:cs typeface="Calibri"/>
              </a:rPr>
              <a:t>What happens </a:t>
            </a:r>
            <a:r>
              <a:rPr dirty="0" sz="1100" b="1">
                <a:latin typeface="Calibri"/>
                <a:cs typeface="Calibri"/>
              </a:rPr>
              <a:t>if </a:t>
            </a:r>
            <a:r>
              <a:rPr dirty="0" sz="1100" spc="-5" b="1">
                <a:latin typeface="Calibri"/>
                <a:cs typeface="Calibri"/>
              </a:rPr>
              <a:t>an Exception was previously approved by </a:t>
            </a:r>
            <a:r>
              <a:rPr dirty="0" sz="1100" b="1">
                <a:latin typeface="Calibri"/>
                <a:cs typeface="Calibri"/>
              </a:rPr>
              <a:t>the </a:t>
            </a:r>
            <a:r>
              <a:rPr dirty="0" sz="1100" spc="-5" b="1">
                <a:latin typeface="Calibri"/>
                <a:cs typeface="Calibri"/>
              </a:rPr>
              <a:t>Global Brand Council under prior 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guidelines </a:t>
            </a:r>
            <a:r>
              <a:rPr dirty="0" sz="1100" b="1">
                <a:latin typeface="Calibri"/>
                <a:cs typeface="Calibri"/>
              </a:rPr>
              <a:t>to use a </a:t>
            </a:r>
            <a:r>
              <a:rPr dirty="0" sz="1100" spc="-5" b="1">
                <a:latin typeface="Calibri"/>
                <a:cs typeface="Calibri"/>
              </a:rPr>
              <a:t>universal bottle for one-way bottle Coca-Cola, Sprite, and/or Fanta? Does </a:t>
            </a:r>
            <a:r>
              <a:rPr dirty="0" sz="1100" b="1">
                <a:latin typeface="Calibri"/>
                <a:cs typeface="Calibri"/>
              </a:rPr>
              <a:t>the 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market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have </a:t>
            </a:r>
            <a:r>
              <a:rPr dirty="0" sz="1100" b="1">
                <a:latin typeface="Calibri"/>
                <a:cs typeface="Calibri"/>
              </a:rPr>
              <a:t>to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revert</a:t>
            </a:r>
            <a:r>
              <a:rPr dirty="0" sz="1100" b="1">
                <a:latin typeface="Calibri"/>
                <a:cs typeface="Calibri"/>
              </a:rPr>
              <a:t> to</a:t>
            </a:r>
            <a:r>
              <a:rPr dirty="0" sz="1100" spc="-5" b="1">
                <a:latin typeface="Calibri"/>
                <a:cs typeface="Calibri"/>
              </a:rPr>
              <a:t> using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only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proprietary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bottles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for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one-way?</a:t>
            </a:r>
            <a:endParaRPr sz="1100">
              <a:latin typeface="Calibri"/>
              <a:cs typeface="Calibri"/>
            </a:endParaRPr>
          </a:p>
          <a:p>
            <a:pPr algn="just" marL="241300" marR="6985">
              <a:lnSpc>
                <a:spcPct val="110000"/>
              </a:lnSpc>
            </a:pPr>
            <a:r>
              <a:rPr dirty="0" sz="1100">
                <a:latin typeface="Calibri"/>
                <a:cs typeface="Calibri"/>
              </a:rPr>
              <a:t>In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those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cases,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markets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allowed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retain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previously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approved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universal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(one-way) bottles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only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period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time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initially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approved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specific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market.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Calibri"/>
              <a:cs typeface="Calibri"/>
            </a:endParaRPr>
          </a:p>
          <a:p>
            <a:pPr algn="just" marL="241300" marR="6350" indent="-228600">
              <a:lnSpc>
                <a:spcPct val="107300"/>
              </a:lnSpc>
              <a:buAutoNum type="arabicPeriod" startAt="3"/>
              <a:tabLst>
                <a:tab pos="241300" algn="l"/>
              </a:tabLst>
            </a:pPr>
            <a:r>
              <a:rPr dirty="0" sz="1100" spc="-5" b="1">
                <a:latin typeface="Calibri"/>
                <a:cs typeface="Calibri"/>
              </a:rPr>
              <a:t>What</a:t>
            </a:r>
            <a:r>
              <a:rPr dirty="0" sz="1100" spc="-5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information</a:t>
            </a:r>
            <a:r>
              <a:rPr dirty="0" sz="1100" spc="-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should</a:t>
            </a:r>
            <a:r>
              <a:rPr dirty="0" sz="1100" spc="-6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be</a:t>
            </a:r>
            <a:r>
              <a:rPr dirty="0" sz="1100" spc="-5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included</a:t>
            </a:r>
            <a:r>
              <a:rPr dirty="0" sz="1100" spc="-6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in</a:t>
            </a:r>
            <a:r>
              <a:rPr dirty="0" sz="1100" spc="-6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the</a:t>
            </a:r>
            <a:r>
              <a:rPr dirty="0" sz="1100" spc="-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Exception</a:t>
            </a:r>
            <a:r>
              <a:rPr dirty="0" sz="1100" spc="-7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Request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as</a:t>
            </a:r>
            <a:r>
              <a:rPr dirty="0" sz="1100" spc="-5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a</a:t>
            </a:r>
            <a:r>
              <a:rPr dirty="0" sz="1100" spc="-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business</a:t>
            </a:r>
            <a:r>
              <a:rPr dirty="0" sz="1100" spc="-6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case</a:t>
            </a:r>
            <a:r>
              <a:rPr dirty="0" sz="1100" spc="-6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in</a:t>
            </a:r>
            <a:r>
              <a:rPr dirty="0" sz="1100" spc="-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order</a:t>
            </a:r>
            <a:r>
              <a:rPr dirty="0" sz="1100" spc="-5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to</a:t>
            </a:r>
            <a:r>
              <a:rPr dirty="0" sz="1100" spc="-6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request </a:t>
            </a:r>
            <a:r>
              <a:rPr dirty="0" sz="1100" spc="-24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approval </a:t>
            </a:r>
            <a:r>
              <a:rPr dirty="0" sz="1100" b="1">
                <a:latin typeface="Calibri"/>
                <a:cs typeface="Calibri"/>
              </a:rPr>
              <a:t>to</a:t>
            </a:r>
            <a:r>
              <a:rPr dirty="0" sz="1100" spc="-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use a</a:t>
            </a:r>
            <a:r>
              <a:rPr dirty="0" sz="1100" spc="-5" b="1">
                <a:latin typeface="Calibri"/>
                <a:cs typeface="Calibri"/>
              </a:rPr>
              <a:t> Universal</a:t>
            </a:r>
            <a:r>
              <a:rPr dirty="0" sz="1100" spc="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Returnable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Bottle?</a:t>
            </a:r>
            <a:endParaRPr sz="1100">
              <a:latin typeface="Calibri"/>
              <a:cs typeface="Calibri"/>
            </a:endParaRPr>
          </a:p>
          <a:p>
            <a:pPr algn="just" marL="241300" marR="5080">
              <a:lnSpc>
                <a:spcPts val="1450"/>
              </a:lnSpc>
              <a:spcBef>
                <a:spcPts val="25"/>
              </a:spcBef>
            </a:pP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All</a:t>
            </a:r>
            <a:r>
              <a:rPr dirty="0" u="sng" sz="11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Exception</a:t>
            </a:r>
            <a:r>
              <a:rPr dirty="0" u="sng" sz="11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Requests</a:t>
            </a:r>
            <a:r>
              <a:rPr dirty="0" u="sng" sz="1100" spc="-6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must</a:t>
            </a:r>
            <a:r>
              <a:rPr dirty="0" u="sng" sz="1100" spc="-4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</a:t>
            </a:r>
            <a:r>
              <a:rPr dirty="0" u="sng" sz="1100" spc="-4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submitted</a:t>
            </a:r>
            <a:r>
              <a:rPr dirty="0" u="sng" sz="11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through</a:t>
            </a:r>
            <a:r>
              <a:rPr dirty="0" u="sng" sz="11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dirty="0" u="sng" sz="1100" spc="-6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Global</a:t>
            </a:r>
            <a:r>
              <a:rPr dirty="0" u="sng" sz="11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Brand</a:t>
            </a:r>
            <a:r>
              <a:rPr dirty="0" u="sng" sz="11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Standards</a:t>
            </a:r>
            <a:r>
              <a:rPr dirty="0" u="sng" sz="1100" spc="-5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Exception</a:t>
            </a:r>
            <a:r>
              <a:rPr dirty="0" u="sng" sz="1100" spc="-5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Request</a:t>
            </a:r>
            <a:r>
              <a:rPr dirty="0" u="sng" sz="1100" spc="-4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tool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at </a:t>
            </a:r>
            <a:r>
              <a:rPr dirty="0" u="sng" sz="1100" spc="-5">
                <a:solidFill>
                  <a:srgbClr val="0462C1"/>
                </a:solidFill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/>
              </a:rPr>
              <a:t>http://standards.coke.com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.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 addition to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required information </a:t>
            </a:r>
            <a:r>
              <a:rPr dirty="0" sz="1100">
                <a:latin typeface="Calibri"/>
                <a:cs typeface="Calibri"/>
              </a:rPr>
              <a:t>within </a:t>
            </a:r>
            <a:r>
              <a:rPr dirty="0" sz="1100" spc="-5">
                <a:latin typeface="Calibri"/>
                <a:cs typeface="Calibri"/>
              </a:rPr>
              <a:t>the Exception Request </a:t>
            </a:r>
            <a:r>
              <a:rPr dirty="0" sz="1100">
                <a:latin typeface="Calibri"/>
                <a:cs typeface="Calibri"/>
              </a:rPr>
              <a:t> tool and the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Proprietary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Packaging</a:t>
            </a:r>
            <a:r>
              <a:rPr dirty="0" sz="1100">
                <a:latin typeface="Calibri"/>
                <a:cs typeface="Calibri"/>
              </a:rPr>
              <a:t> Guidelines,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following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data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should be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included: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Calibri"/>
              <a:cs typeface="Calibri"/>
            </a:endParaRPr>
          </a:p>
          <a:p>
            <a:pPr marL="461645">
              <a:lnSpc>
                <a:spcPct val="100000"/>
              </a:lnSpc>
            </a:pP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Information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to be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included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in the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Exception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Request</a:t>
            </a:r>
            <a:r>
              <a:rPr dirty="0" u="sng" sz="11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as</a:t>
            </a:r>
            <a:r>
              <a:rPr dirty="0" u="sng" sz="1100" spc="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part</a:t>
            </a:r>
            <a:r>
              <a:rPr dirty="0" u="sng" sz="11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of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the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Business Case:</a:t>
            </a:r>
            <a:endParaRPr sz="1100">
              <a:latin typeface="Calibri"/>
              <a:cs typeface="Calibri"/>
            </a:endParaRPr>
          </a:p>
          <a:p>
            <a:pPr lvl="1" marL="690245" indent="-229235">
              <a:lnSpc>
                <a:spcPct val="100000"/>
              </a:lnSpc>
              <a:spcBef>
                <a:spcPts val="195"/>
              </a:spcBef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100" spc="-5" b="1">
                <a:latin typeface="Calibri"/>
                <a:cs typeface="Calibri"/>
              </a:rPr>
              <a:t>Market</a:t>
            </a:r>
            <a:r>
              <a:rPr dirty="0" sz="1100" spc="10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Context:</a:t>
            </a:r>
            <a:r>
              <a:rPr dirty="0" sz="1100" spc="105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Include</a:t>
            </a:r>
            <a:r>
              <a:rPr dirty="0" sz="1100" spc="1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114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“Summary</a:t>
            </a:r>
            <a:r>
              <a:rPr dirty="0" sz="1100" spc="9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10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10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Key</a:t>
            </a:r>
            <a:r>
              <a:rPr dirty="0" sz="1100" spc="1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Business</a:t>
            </a:r>
            <a:r>
              <a:rPr dirty="0" sz="1100" spc="1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Indicators”</a:t>
            </a:r>
            <a:r>
              <a:rPr dirty="0" sz="1100" spc="1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over</a:t>
            </a:r>
            <a:r>
              <a:rPr dirty="0" sz="1100" spc="1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last</a:t>
            </a:r>
            <a:r>
              <a:rPr dirty="0" sz="1100" spc="10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3</a:t>
            </a:r>
            <a:r>
              <a:rPr dirty="0" sz="1100" spc="114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years</a:t>
            </a:r>
            <a:endParaRPr sz="1100">
              <a:latin typeface="Calibri"/>
              <a:cs typeface="Calibri"/>
            </a:endParaRPr>
          </a:p>
          <a:p>
            <a:pPr marL="690245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Calibri"/>
                <a:cs typeface="Calibri"/>
              </a:rPr>
              <a:t>detailing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competitive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landscape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market;</a:t>
            </a:r>
            <a:endParaRPr sz="1100">
              <a:latin typeface="Calibri"/>
              <a:cs typeface="Calibri"/>
            </a:endParaRPr>
          </a:p>
          <a:p>
            <a:pPr lvl="1" marL="690245" marR="6350" indent="-228600">
              <a:lnSpc>
                <a:spcPct val="106400"/>
              </a:lnSpc>
              <a:spcBef>
                <a:spcPts val="60"/>
              </a:spcBef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100" spc="-5" b="1">
                <a:latin typeface="Calibri"/>
                <a:cs typeface="Calibri"/>
              </a:rPr>
              <a:t>Beverage</a:t>
            </a:r>
            <a:r>
              <a:rPr dirty="0" sz="1100" spc="22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Opportunity: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Detail</a:t>
            </a:r>
            <a:r>
              <a:rPr dirty="0" sz="1100" spc="2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229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opportunity</a:t>
            </a:r>
            <a:r>
              <a:rPr dirty="0" sz="1100" spc="2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</a:t>
            </a:r>
            <a:r>
              <a:rPr dirty="0" sz="1100" spc="2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having</a:t>
            </a:r>
            <a:r>
              <a:rPr dirty="0" sz="1100" spc="2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2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Universal</a:t>
            </a:r>
            <a:r>
              <a:rPr dirty="0" sz="1100" spc="2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Returnable</a:t>
            </a:r>
            <a:r>
              <a:rPr dirty="0" sz="1100" spc="229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based on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occasions,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consumer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segments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size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prize;</a:t>
            </a:r>
            <a:endParaRPr sz="1100">
              <a:latin typeface="Calibri"/>
              <a:cs typeface="Calibri"/>
            </a:endParaRPr>
          </a:p>
          <a:p>
            <a:pPr lvl="1" marL="690245" marR="6985" indent="-228600">
              <a:lnSpc>
                <a:spcPct val="106400"/>
              </a:lnSpc>
              <a:spcBef>
                <a:spcPts val="70"/>
              </a:spcBef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100" spc="-5" b="1">
                <a:latin typeface="Calibri"/>
                <a:cs typeface="Calibri"/>
              </a:rPr>
              <a:t>Why Universal Returnable </a:t>
            </a:r>
            <a:r>
              <a:rPr dirty="0" sz="1100" b="1">
                <a:latin typeface="Calibri"/>
                <a:cs typeface="Calibri"/>
              </a:rPr>
              <a:t>Bottle: </a:t>
            </a:r>
            <a:r>
              <a:rPr dirty="0" sz="1100">
                <a:latin typeface="Calibri"/>
                <a:cs typeface="Calibri"/>
              </a:rPr>
              <a:t>What is the </a:t>
            </a:r>
            <a:r>
              <a:rPr dirty="0" sz="1100" spc="-5">
                <a:latin typeface="Calibri"/>
                <a:cs typeface="Calibri"/>
              </a:rPr>
              <a:t>Market Strategic Opportunity, </a:t>
            </a:r>
            <a:r>
              <a:rPr dirty="0" sz="1100">
                <a:latin typeface="Calibri"/>
                <a:cs typeface="Calibri"/>
              </a:rPr>
              <a:t>and reasons </a:t>
            </a:r>
            <a:r>
              <a:rPr dirty="0" sz="1100" spc="-5">
                <a:latin typeface="Calibri"/>
                <a:cs typeface="Calibri"/>
              </a:rPr>
              <a:t>for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having</a:t>
            </a:r>
            <a:r>
              <a:rPr dirty="0" sz="1100" spc="-5">
                <a:latin typeface="Calibri"/>
                <a:cs typeface="Calibri"/>
              </a:rPr>
              <a:t> Universal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Returnable</a:t>
            </a:r>
            <a:r>
              <a:rPr dirty="0" sz="1100">
                <a:latin typeface="Calibri"/>
                <a:cs typeface="Calibri"/>
              </a:rPr>
              <a:t> Bottle</a:t>
            </a:r>
            <a:r>
              <a:rPr dirty="0" sz="1100" spc="-5">
                <a:latin typeface="Calibri"/>
                <a:cs typeface="Calibri"/>
              </a:rPr>
              <a:t> instead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Pristine </a:t>
            </a:r>
            <a:r>
              <a:rPr dirty="0" sz="1100">
                <a:latin typeface="Calibri"/>
                <a:cs typeface="Calibri"/>
              </a:rPr>
              <a:t>or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Proprietary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bottle;</a:t>
            </a:r>
            <a:endParaRPr sz="1100">
              <a:latin typeface="Calibri"/>
              <a:cs typeface="Calibri"/>
            </a:endParaRPr>
          </a:p>
          <a:p>
            <a:pPr lvl="1" marL="690245" indent="-229235">
              <a:lnSpc>
                <a:spcPct val="100000"/>
              </a:lnSpc>
              <a:spcBef>
                <a:spcPts val="155"/>
              </a:spcBef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100" spc="-5" b="1">
                <a:latin typeface="Calibri"/>
                <a:cs typeface="Calibri"/>
              </a:rPr>
              <a:t>Proposed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Action: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360 Degree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plan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>
                <a:latin typeface="Calibri"/>
                <a:cs typeface="Calibri"/>
              </a:rPr>
              <a:t> create</a:t>
            </a:r>
            <a:r>
              <a:rPr dirty="0" sz="1100" spc="-5">
                <a:latin typeface="Calibri"/>
                <a:cs typeface="Calibri"/>
              </a:rPr>
              <a:t> value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our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consumers;</a:t>
            </a:r>
            <a:endParaRPr sz="1100">
              <a:latin typeface="Calibri"/>
              <a:cs typeface="Calibri"/>
            </a:endParaRPr>
          </a:p>
          <a:p>
            <a:pPr lvl="1" marL="690245" indent="-229235">
              <a:lnSpc>
                <a:spcPct val="100000"/>
              </a:lnSpc>
              <a:spcBef>
                <a:spcPts val="145"/>
              </a:spcBef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100" b="1">
                <a:latin typeface="Calibri"/>
                <a:cs typeface="Calibri"/>
              </a:rPr>
              <a:t>Expected </a:t>
            </a:r>
            <a:r>
              <a:rPr dirty="0" sz="1100" spc="-5" b="1">
                <a:latin typeface="Calibri"/>
                <a:cs typeface="Calibri"/>
              </a:rPr>
              <a:t>Results:</a:t>
            </a:r>
            <a:r>
              <a:rPr dirty="0" sz="1100" spc="20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Include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Commercial,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Financial</a:t>
            </a:r>
            <a:r>
              <a:rPr dirty="0" sz="1100">
                <a:latin typeface="Calibri"/>
                <a:cs typeface="Calibri"/>
              </a:rPr>
              <a:t> and</a:t>
            </a:r>
            <a:r>
              <a:rPr dirty="0" sz="1100" spc="-5">
                <a:latin typeface="Calibri"/>
                <a:cs typeface="Calibri"/>
              </a:rPr>
              <a:t> Consumer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Indicators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</a:t>
            </a:r>
            <a:r>
              <a:rPr dirty="0" sz="1100">
                <a:latin typeface="Calibri"/>
                <a:cs typeface="Calibri"/>
              </a:rPr>
              <a:t> the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First Year;</a:t>
            </a:r>
            <a:endParaRPr sz="1100">
              <a:latin typeface="Calibri"/>
              <a:cs typeface="Calibri"/>
            </a:endParaRPr>
          </a:p>
          <a:p>
            <a:pPr lvl="1" marL="690245" indent="-229235">
              <a:lnSpc>
                <a:spcPct val="100000"/>
              </a:lnSpc>
              <a:spcBef>
                <a:spcPts val="155"/>
              </a:spcBef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100" spc="-5" b="1">
                <a:latin typeface="Calibri"/>
                <a:cs typeface="Calibri"/>
              </a:rPr>
              <a:t>Requirements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for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Launch</a:t>
            </a:r>
            <a:r>
              <a:rPr dirty="0" sz="1100" spc="-5">
                <a:latin typeface="Calibri"/>
                <a:cs typeface="Calibri"/>
              </a:rPr>
              <a:t>: CAPEX </a:t>
            </a:r>
            <a:r>
              <a:rPr dirty="0" sz="1100">
                <a:latin typeface="Calibri"/>
                <a:cs typeface="Calibri"/>
              </a:rPr>
              <a:t>and DME </a:t>
            </a:r>
            <a:r>
              <a:rPr dirty="0" sz="1100" spc="-5">
                <a:latin typeface="Calibri"/>
                <a:cs typeface="Calibri"/>
              </a:rPr>
              <a:t>Investment;</a:t>
            </a:r>
            <a:endParaRPr sz="1100">
              <a:latin typeface="Calibri"/>
              <a:cs typeface="Calibri"/>
            </a:endParaRPr>
          </a:p>
          <a:p>
            <a:pPr lvl="1" marL="690245" marR="8255" indent="-228600">
              <a:lnSpc>
                <a:spcPct val="106400"/>
              </a:lnSpc>
              <a:spcBef>
                <a:spcPts val="60"/>
              </a:spcBef>
              <a:buFont typeface="Symbol"/>
              <a:buChar char=""/>
              <a:tabLst>
                <a:tab pos="690245" algn="l"/>
                <a:tab pos="690880" algn="l"/>
              </a:tabLst>
            </a:pPr>
            <a:r>
              <a:rPr dirty="0" sz="1100" spc="-5" b="1">
                <a:latin typeface="Calibri"/>
                <a:cs typeface="Calibri"/>
              </a:rPr>
              <a:t>Long</a:t>
            </a:r>
            <a:r>
              <a:rPr dirty="0" sz="1100" spc="8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Term</a:t>
            </a:r>
            <a:r>
              <a:rPr dirty="0" sz="1100" spc="7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Plan:</a:t>
            </a:r>
            <a:r>
              <a:rPr dirty="0" sz="1100" spc="95" b="1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Future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investments,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commercial,</a:t>
            </a:r>
            <a:r>
              <a:rPr dirty="0" sz="1100" spc="8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financial</a:t>
            </a:r>
            <a:r>
              <a:rPr dirty="0" sz="1100" spc="8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8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consumer</a:t>
            </a:r>
            <a:r>
              <a:rPr dirty="0" sz="1100" spc="9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Indicators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during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5">
                <a:latin typeface="Calibri"/>
                <a:cs typeface="Calibri"/>
              </a:rPr>
              <a:t> next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5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years;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endParaRPr sz="1100">
              <a:latin typeface="Calibri"/>
              <a:cs typeface="Calibri"/>
            </a:endParaRPr>
          </a:p>
          <a:p>
            <a:pPr lvl="1" marL="697865" indent="-229235">
              <a:lnSpc>
                <a:spcPct val="100000"/>
              </a:lnSpc>
              <a:spcBef>
                <a:spcPts val="155"/>
              </a:spcBef>
              <a:buFont typeface="Symbol"/>
              <a:buChar char=""/>
              <a:tabLst>
                <a:tab pos="697865" algn="l"/>
                <a:tab pos="698500" algn="l"/>
              </a:tabLst>
            </a:pPr>
            <a:r>
              <a:rPr dirty="0" sz="1100" b="1">
                <a:latin typeface="Calibri"/>
                <a:cs typeface="Calibri"/>
              </a:rPr>
              <a:t>Bottle</a:t>
            </a:r>
            <a:r>
              <a:rPr dirty="0" sz="1100" spc="-4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Data</a:t>
            </a:r>
            <a:r>
              <a:rPr dirty="0" sz="1100" spc="-5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algn="just" lvl="2" marL="1147445" marR="6350" indent="-228600">
              <a:lnSpc>
                <a:spcPct val="101800"/>
              </a:lnSpc>
              <a:spcBef>
                <a:spcPts val="125"/>
              </a:spcBef>
              <a:buFont typeface="Symbol"/>
              <a:buChar char=""/>
              <a:tabLst>
                <a:tab pos="1148080" algn="l"/>
              </a:tabLst>
            </a:pPr>
            <a:r>
              <a:rPr dirty="0" sz="1100">
                <a:latin typeface="Calibri"/>
                <a:cs typeface="Calibri"/>
              </a:rPr>
              <a:t>Percentage </a:t>
            </a:r>
            <a:r>
              <a:rPr dirty="0" sz="1100" spc="-5">
                <a:latin typeface="Calibri"/>
                <a:cs typeface="Calibri"/>
              </a:rPr>
              <a:t>of </a:t>
            </a:r>
            <a:r>
              <a:rPr dirty="0" sz="1100">
                <a:latin typeface="Calibri"/>
                <a:cs typeface="Calibri"/>
              </a:rPr>
              <a:t>glass </a:t>
            </a:r>
            <a:r>
              <a:rPr dirty="0" sz="1100" spc="-5">
                <a:latin typeface="Calibri"/>
                <a:cs typeface="Calibri"/>
              </a:rPr>
              <a:t>bottles vs </a:t>
            </a:r>
            <a:r>
              <a:rPr dirty="0" sz="1100">
                <a:latin typeface="Calibri"/>
                <a:cs typeface="Calibri"/>
              </a:rPr>
              <a:t>PET vs cans </a:t>
            </a:r>
            <a:r>
              <a:rPr dirty="0" sz="1100" spc="-5">
                <a:latin typeface="Calibri"/>
                <a:cs typeface="Calibri"/>
              </a:rPr>
              <a:t>for the brand </a:t>
            </a:r>
            <a:r>
              <a:rPr dirty="0" sz="1100">
                <a:latin typeface="Calibri"/>
                <a:cs typeface="Calibri"/>
              </a:rPr>
              <a:t>in </a:t>
            </a:r>
            <a:r>
              <a:rPr dirty="0" sz="1100" spc="-5">
                <a:latin typeface="Calibri"/>
                <a:cs typeface="Calibri"/>
              </a:rPr>
              <a:t>the market where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exception is </a:t>
            </a:r>
            <a:r>
              <a:rPr dirty="0" sz="1100" spc="-5">
                <a:latin typeface="Calibri"/>
                <a:cs typeface="Calibri"/>
              </a:rPr>
              <a:t>sought.</a:t>
            </a:r>
            <a:r>
              <a:rPr dirty="0" sz="1100">
                <a:latin typeface="Calibri"/>
                <a:cs typeface="Calibri"/>
              </a:rPr>
              <a:t> If </a:t>
            </a:r>
            <a:r>
              <a:rPr dirty="0" sz="1100" spc="-5">
                <a:latin typeface="Calibri"/>
                <a:cs typeface="Calibri"/>
              </a:rPr>
              <a:t>the </a:t>
            </a:r>
            <a:r>
              <a:rPr dirty="0" sz="1100">
                <a:latin typeface="Calibri"/>
                <a:cs typeface="Calibri"/>
              </a:rPr>
              <a:t>exception is </a:t>
            </a:r>
            <a:r>
              <a:rPr dirty="0" sz="1100" spc="-5">
                <a:latin typeface="Calibri"/>
                <a:cs typeface="Calibri"/>
              </a:rPr>
              <a:t>requested for </a:t>
            </a:r>
            <a:r>
              <a:rPr dirty="0" sz="1100">
                <a:latin typeface="Calibri"/>
                <a:cs typeface="Calibri"/>
              </a:rPr>
              <a:t>a region or </a:t>
            </a:r>
            <a:r>
              <a:rPr dirty="0" sz="1100" spc="-5">
                <a:latin typeface="Calibri"/>
                <a:cs typeface="Calibri"/>
              </a:rPr>
              <a:t>OU, to provide </a:t>
            </a:r>
            <a:r>
              <a:rPr dirty="0" sz="1100">
                <a:latin typeface="Calibri"/>
                <a:cs typeface="Calibri"/>
              </a:rPr>
              <a:t> breakdown</a:t>
            </a:r>
            <a:r>
              <a:rPr dirty="0" sz="1100" spc="-5">
                <a:latin typeface="Calibri"/>
                <a:cs typeface="Calibri"/>
              </a:rPr>
              <a:t> by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country</a:t>
            </a:r>
            <a:endParaRPr sz="1100">
              <a:latin typeface="Calibri"/>
              <a:cs typeface="Calibri"/>
            </a:endParaRPr>
          </a:p>
          <a:p>
            <a:pPr algn="just" lvl="2" marL="1147445" marR="10160" indent="-228600">
              <a:lnSpc>
                <a:spcPct val="101400"/>
              </a:lnSpc>
              <a:spcBef>
                <a:spcPts val="65"/>
              </a:spcBef>
              <a:buFont typeface="Symbol"/>
              <a:buChar char=""/>
              <a:tabLst>
                <a:tab pos="1148080" algn="l"/>
              </a:tabLst>
            </a:pPr>
            <a:r>
              <a:rPr dirty="0" sz="1100">
                <a:latin typeface="Calibri"/>
                <a:cs typeface="Calibri"/>
              </a:rPr>
              <a:t>Percentage of </a:t>
            </a:r>
            <a:r>
              <a:rPr dirty="0" sz="1100" spc="-5">
                <a:latin typeface="Calibri"/>
                <a:cs typeface="Calibri"/>
              </a:rPr>
              <a:t>proprietary </a:t>
            </a:r>
            <a:r>
              <a:rPr dirty="0" sz="1100">
                <a:latin typeface="Calibri"/>
                <a:cs typeface="Calibri"/>
              </a:rPr>
              <a:t>bottle </a:t>
            </a:r>
            <a:r>
              <a:rPr dirty="0" sz="1100" spc="-5">
                <a:latin typeface="Calibri"/>
                <a:cs typeface="Calibri"/>
              </a:rPr>
              <a:t>shape </a:t>
            </a:r>
            <a:r>
              <a:rPr dirty="0" sz="1100">
                <a:latin typeface="Calibri"/>
                <a:cs typeface="Calibri"/>
              </a:rPr>
              <a:t>for the </a:t>
            </a:r>
            <a:r>
              <a:rPr dirty="0" sz="1100" spc="-5">
                <a:latin typeface="Calibri"/>
                <a:cs typeface="Calibri"/>
              </a:rPr>
              <a:t>relevant material </a:t>
            </a:r>
            <a:r>
              <a:rPr dirty="0" sz="1100">
                <a:latin typeface="Calibri"/>
                <a:cs typeface="Calibri"/>
              </a:rPr>
              <a:t>(Glass </a:t>
            </a:r>
            <a:r>
              <a:rPr dirty="0" sz="1100" spc="-5">
                <a:latin typeface="Calibri"/>
                <a:cs typeface="Calibri"/>
              </a:rPr>
              <a:t>or </a:t>
            </a:r>
            <a:r>
              <a:rPr dirty="0" sz="1100">
                <a:latin typeface="Calibri"/>
                <a:cs typeface="Calibri"/>
              </a:rPr>
              <a:t>PET) </a:t>
            </a:r>
            <a:r>
              <a:rPr dirty="0" sz="1100" spc="-5">
                <a:latin typeface="Calibri"/>
                <a:cs typeface="Calibri"/>
              </a:rPr>
              <a:t>vs the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total mix </a:t>
            </a:r>
            <a:r>
              <a:rPr dirty="0" sz="1100" spc="-5">
                <a:latin typeface="Calibri"/>
                <a:cs typeface="Calibri"/>
              </a:rPr>
              <a:t>for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same material for the brand </a:t>
            </a:r>
            <a:r>
              <a:rPr dirty="0" sz="1100">
                <a:latin typeface="Calibri"/>
                <a:cs typeface="Calibri"/>
              </a:rPr>
              <a:t>in the </a:t>
            </a:r>
            <a:r>
              <a:rPr dirty="0" sz="1100" spc="-5">
                <a:latin typeface="Calibri"/>
                <a:cs typeface="Calibri"/>
              </a:rPr>
              <a:t>country, both </a:t>
            </a:r>
            <a:r>
              <a:rPr dirty="0" sz="1100">
                <a:latin typeface="Calibri"/>
                <a:cs typeface="Calibri"/>
              </a:rPr>
              <a:t>pre and </a:t>
            </a:r>
            <a:r>
              <a:rPr dirty="0" sz="1100" spc="-5">
                <a:latin typeface="Calibri"/>
                <a:cs typeface="Calibri"/>
              </a:rPr>
              <a:t>post grant </a:t>
            </a:r>
            <a:r>
              <a:rPr dirty="0" sz="1100">
                <a:latin typeface="Calibri"/>
                <a:cs typeface="Calibri"/>
              </a:rPr>
              <a:t> of</a:t>
            </a:r>
            <a:r>
              <a:rPr dirty="0" sz="1100" spc="-5">
                <a:latin typeface="Calibri"/>
                <a:cs typeface="Calibri"/>
              </a:rPr>
              <a:t> exception request.</a:t>
            </a:r>
            <a:endParaRPr sz="1100">
              <a:latin typeface="Calibri"/>
              <a:cs typeface="Calibri"/>
            </a:endParaRPr>
          </a:p>
          <a:p>
            <a:pPr algn="just" lvl="2" marL="1147445" marR="6985" indent="-228600">
              <a:lnSpc>
                <a:spcPct val="101800"/>
              </a:lnSpc>
              <a:spcBef>
                <a:spcPts val="60"/>
              </a:spcBef>
              <a:buFont typeface="Symbol"/>
              <a:buChar char=""/>
              <a:tabLst>
                <a:tab pos="1148080" algn="l"/>
              </a:tabLst>
            </a:pPr>
            <a:r>
              <a:rPr dirty="0" sz="1100" spc="-5">
                <a:latin typeface="Calibri"/>
                <a:cs typeface="Calibri"/>
              </a:rPr>
              <a:t>Plans to revert </a:t>
            </a:r>
            <a:r>
              <a:rPr dirty="0" sz="1100">
                <a:latin typeface="Calibri"/>
                <a:cs typeface="Calibri"/>
              </a:rPr>
              <a:t>to the </a:t>
            </a:r>
            <a:r>
              <a:rPr dirty="0" sz="1100" spc="-5">
                <a:latin typeface="Calibri"/>
                <a:cs typeface="Calibri"/>
              </a:rPr>
              <a:t>corresponding proprietary bottle </a:t>
            </a:r>
            <a:r>
              <a:rPr dirty="0" sz="1100">
                <a:latin typeface="Calibri"/>
                <a:cs typeface="Calibri"/>
              </a:rPr>
              <a:t>when the </a:t>
            </a:r>
            <a:r>
              <a:rPr dirty="0" sz="1100" spc="-5">
                <a:latin typeface="Calibri"/>
                <a:cs typeface="Calibri"/>
              </a:rPr>
              <a:t>granted period for </a:t>
            </a:r>
            <a:r>
              <a:rPr dirty="0" sz="1100">
                <a:latin typeface="Calibri"/>
                <a:cs typeface="Calibri"/>
              </a:rPr>
              <a:t> the</a:t>
            </a:r>
            <a:r>
              <a:rPr dirty="0" sz="1100" spc="-5">
                <a:latin typeface="Calibri"/>
                <a:cs typeface="Calibri"/>
              </a:rPr>
              <a:t> Exception has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ended.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45692"/>
            <a:ext cx="5972810" cy="25615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12700" marR="5080">
              <a:lnSpc>
                <a:spcPct val="106900"/>
              </a:lnSpc>
              <a:spcBef>
                <a:spcPts val="90"/>
              </a:spcBef>
            </a:pP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To support business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case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development, OUs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may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reach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out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to John Martinez from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Global CCL, and the </a:t>
            </a:r>
            <a:r>
              <a:rPr dirty="0" sz="1100" spc="5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following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people of the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Global Category Teams: </a:t>
            </a:r>
            <a:r>
              <a:rPr dirty="0" sz="1100" spc="-10">
                <a:solidFill>
                  <a:srgbClr val="232323"/>
                </a:solidFill>
                <a:latin typeface="Calibri"/>
                <a:cs typeface="Calibri"/>
              </a:rPr>
              <a:t>Cloe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Von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Krause (Sparkling Portfolio),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Delia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Maloney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(Fanta),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Shrenik</a:t>
            </a:r>
            <a:r>
              <a:rPr dirty="0" sz="1100" spc="-1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Dasani</a:t>
            </a:r>
            <a:r>
              <a:rPr dirty="0" sz="1100" spc="-15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(Sprite)</a:t>
            </a:r>
            <a:r>
              <a:rPr dirty="0" sz="1100" spc="5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and</a:t>
            </a:r>
            <a:r>
              <a:rPr dirty="0" sz="1100" spc="-15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232323"/>
                </a:solidFill>
                <a:latin typeface="Calibri"/>
                <a:cs typeface="Calibri"/>
              </a:rPr>
              <a:t>Miguel</a:t>
            </a:r>
            <a:r>
              <a:rPr dirty="0" sz="1100" spc="5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Saucedo</a:t>
            </a:r>
            <a:r>
              <a:rPr dirty="0" sz="1100" spc="5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232323"/>
                </a:solidFill>
                <a:latin typeface="Calibri"/>
                <a:cs typeface="Calibri"/>
              </a:rPr>
              <a:t>(Coca-Cola).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Calibri"/>
              <a:cs typeface="Calibri"/>
            </a:endParaRPr>
          </a:p>
          <a:p>
            <a:pPr algn="just" marL="12700" marR="5715">
              <a:lnSpc>
                <a:spcPct val="106400"/>
              </a:lnSpc>
            </a:pPr>
            <a:r>
              <a:rPr dirty="0" sz="1100">
                <a:latin typeface="Calibri"/>
                <a:cs typeface="Calibri"/>
              </a:rPr>
              <a:t>An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answer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Exception</a:t>
            </a:r>
            <a:r>
              <a:rPr dirty="0" sz="1100" spc="-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request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provided</a:t>
            </a:r>
            <a:r>
              <a:rPr dirty="0" sz="1100" spc="-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within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two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weeks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following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date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after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u="sng" sz="11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all</a:t>
            </a:r>
            <a:r>
              <a:rPr dirty="0" u="sng" sz="1100" spc="-5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required </a:t>
            </a:r>
            <a:r>
              <a:rPr dirty="0" sz="1100" spc="-240" b="1"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information has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been provided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to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the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Global</a:t>
            </a:r>
            <a:r>
              <a:rPr dirty="0" u="sng" sz="1100" spc="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1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Brand Council.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libri"/>
              <a:cs typeface="Calibri"/>
            </a:endParaRPr>
          </a:p>
          <a:p>
            <a:pPr algn="just" marL="241300" marR="6985" indent="-228600">
              <a:lnSpc>
                <a:spcPct val="110000"/>
              </a:lnSpc>
              <a:spcBef>
                <a:spcPts val="5"/>
              </a:spcBef>
            </a:pPr>
            <a:r>
              <a:rPr dirty="0" sz="1100">
                <a:latin typeface="Calibri"/>
                <a:cs typeface="Calibri"/>
              </a:rPr>
              <a:t>4.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Is </a:t>
            </a:r>
            <a:r>
              <a:rPr dirty="0" sz="1100" spc="-5" b="1">
                <a:latin typeface="Calibri"/>
                <a:cs typeface="Calibri"/>
              </a:rPr>
              <a:t>there </a:t>
            </a:r>
            <a:r>
              <a:rPr dirty="0" sz="1100" b="1">
                <a:latin typeface="Calibri"/>
                <a:cs typeface="Calibri"/>
              </a:rPr>
              <a:t>a </a:t>
            </a:r>
            <a:r>
              <a:rPr dirty="0" sz="1100" spc="-5" b="1">
                <a:latin typeface="Calibri"/>
                <a:cs typeface="Calibri"/>
              </a:rPr>
              <a:t>preferred Universal Returnable Bottle design for adoption </a:t>
            </a:r>
            <a:r>
              <a:rPr dirty="0" sz="1100" b="1">
                <a:latin typeface="Calibri"/>
                <a:cs typeface="Calibri"/>
              </a:rPr>
              <a:t>if </a:t>
            </a:r>
            <a:r>
              <a:rPr dirty="0" sz="1100" spc="-5" b="1">
                <a:latin typeface="Calibri"/>
                <a:cs typeface="Calibri"/>
              </a:rPr>
              <a:t>an Exception request is 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approved?</a:t>
            </a:r>
            <a:endParaRPr sz="1100">
              <a:latin typeface="Calibri"/>
              <a:cs typeface="Calibri"/>
            </a:endParaRPr>
          </a:p>
          <a:p>
            <a:pPr algn="just" marL="241300" marR="5715">
              <a:lnSpc>
                <a:spcPct val="109500"/>
              </a:lnSpc>
              <a:spcBef>
                <a:spcPts val="5"/>
              </a:spcBef>
            </a:pP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Company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aims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have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same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Universal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Returnable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Bottle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design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across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all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markets.</a:t>
            </a:r>
            <a:r>
              <a:rPr dirty="0" sz="1100" spc="19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2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event </a:t>
            </a:r>
            <a:r>
              <a:rPr dirty="0" sz="1100" spc="-5">
                <a:latin typeface="Calibri"/>
                <a:cs typeface="Calibri"/>
              </a:rPr>
              <a:t>that an Exception Request </a:t>
            </a:r>
            <a:r>
              <a:rPr dirty="0" sz="1100">
                <a:latin typeface="Calibri"/>
                <a:cs typeface="Calibri"/>
              </a:rPr>
              <a:t>is </a:t>
            </a:r>
            <a:r>
              <a:rPr dirty="0" sz="1100" spc="-5">
                <a:latin typeface="Calibri"/>
                <a:cs typeface="Calibri"/>
              </a:rPr>
              <a:t>approved,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Universal Returnable Bottle design </a:t>
            </a:r>
            <a:r>
              <a:rPr dirty="0" sz="1100">
                <a:latin typeface="Calibri"/>
                <a:cs typeface="Calibri"/>
              </a:rPr>
              <a:t>that has </a:t>
            </a:r>
            <a:r>
              <a:rPr dirty="0" sz="1100" spc="-5">
                <a:latin typeface="Calibri"/>
                <a:cs typeface="Calibri"/>
              </a:rPr>
              <a:t>to be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used </a:t>
            </a:r>
            <a:r>
              <a:rPr dirty="0" sz="1100">
                <a:latin typeface="Calibri"/>
                <a:cs typeface="Calibri"/>
              </a:rPr>
              <a:t>are </a:t>
            </a:r>
            <a:r>
              <a:rPr dirty="0" sz="1100" spc="-5">
                <a:latin typeface="Calibri"/>
                <a:cs typeface="Calibri"/>
              </a:rPr>
              <a:t>follows: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Calibri"/>
              <a:cs typeface="Calibri"/>
            </a:endParaRPr>
          </a:p>
          <a:p>
            <a:pPr marL="2284730">
              <a:lnSpc>
                <a:spcPct val="100000"/>
              </a:lnSpc>
            </a:pPr>
            <a:r>
              <a:rPr dirty="0" sz="1100" b="1">
                <a:latin typeface="Calibri"/>
                <a:cs typeface="Calibri"/>
              </a:rPr>
              <a:t>PET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Universal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Returnable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Bottle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30423" y="4279519"/>
            <a:ext cx="197040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 b="1">
                <a:latin typeface="Calibri"/>
                <a:cs typeface="Calibri"/>
              </a:rPr>
              <a:t>Glass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Universal Returnable</a:t>
            </a:r>
            <a:r>
              <a:rPr dirty="0" sz="1100" spc="-2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Bottle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735802"/>
            <a:ext cx="5971540" cy="1866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41300" marR="5080">
              <a:lnSpc>
                <a:spcPct val="11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It is </a:t>
            </a:r>
            <a:r>
              <a:rPr dirty="0" sz="1100" spc="-5">
                <a:latin typeface="Calibri"/>
                <a:cs typeface="Calibri"/>
              </a:rPr>
              <a:t>important </a:t>
            </a:r>
            <a:r>
              <a:rPr dirty="0" sz="1100">
                <a:latin typeface="Calibri"/>
                <a:cs typeface="Calibri"/>
              </a:rPr>
              <a:t>to </a:t>
            </a:r>
            <a:r>
              <a:rPr dirty="0" sz="1100" spc="-5">
                <a:latin typeface="Calibri"/>
                <a:cs typeface="Calibri"/>
              </a:rPr>
              <a:t>note that </a:t>
            </a:r>
            <a:r>
              <a:rPr dirty="0" sz="1100">
                <a:latin typeface="Calibri"/>
                <a:cs typeface="Calibri"/>
              </a:rPr>
              <a:t>we </a:t>
            </a:r>
            <a:r>
              <a:rPr dirty="0" sz="1100" spc="-5">
                <a:latin typeface="Calibri"/>
                <a:cs typeface="Calibri"/>
              </a:rPr>
              <a:t>do not have trademark rights </a:t>
            </a:r>
            <a:r>
              <a:rPr dirty="0" sz="1100">
                <a:latin typeface="Calibri"/>
                <a:cs typeface="Calibri"/>
              </a:rPr>
              <a:t>over this </a:t>
            </a:r>
            <a:r>
              <a:rPr dirty="0" sz="1100" spc="-5">
                <a:latin typeface="Calibri"/>
                <a:cs typeface="Calibri"/>
              </a:rPr>
              <a:t>Universal Returnable </a:t>
            </a:r>
            <a:r>
              <a:rPr dirty="0" sz="1100">
                <a:latin typeface="Calibri"/>
                <a:cs typeface="Calibri"/>
              </a:rPr>
              <a:t>Bottle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design,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since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</a:t>
            </a:r>
            <a:r>
              <a:rPr dirty="0" sz="1100" spc="-5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most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Trademark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Offices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around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world,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this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design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not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distinctive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enough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obtain</a:t>
            </a:r>
            <a:r>
              <a:rPr dirty="0" sz="1100" spc="-5">
                <a:latin typeface="Calibri"/>
                <a:cs typeface="Calibri"/>
              </a:rPr>
              <a:t> trademark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protection.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</a:pPr>
            <a:r>
              <a:rPr dirty="0" sz="1100">
                <a:latin typeface="Calibri"/>
                <a:cs typeface="Calibri"/>
              </a:rPr>
              <a:t>5.  </a:t>
            </a:r>
            <a:r>
              <a:rPr dirty="0" sz="1100" spc="229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May</a:t>
            </a:r>
            <a:r>
              <a:rPr dirty="0" sz="1100" spc="10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I</a:t>
            </a:r>
            <a:r>
              <a:rPr dirty="0" sz="1100" spc="1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emboss</a:t>
            </a:r>
            <a:r>
              <a:rPr dirty="0" sz="1100" spc="10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or</a:t>
            </a:r>
            <a:r>
              <a:rPr dirty="0" sz="1100" spc="9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laser-etch</a:t>
            </a:r>
            <a:r>
              <a:rPr dirty="0" sz="1100" spc="9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“The</a:t>
            </a:r>
            <a:r>
              <a:rPr dirty="0" sz="1100" spc="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Coca-Cola</a:t>
            </a:r>
            <a:r>
              <a:rPr dirty="0" sz="1100" spc="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Company”</a:t>
            </a:r>
            <a:r>
              <a:rPr dirty="0" sz="1100" spc="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or</a:t>
            </a:r>
            <a:r>
              <a:rPr dirty="0" sz="1100" spc="1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“a</a:t>
            </a:r>
            <a:r>
              <a:rPr dirty="0" sz="1100" spc="9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product</a:t>
            </a:r>
            <a:r>
              <a:rPr dirty="0" sz="1100" spc="10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of</a:t>
            </a:r>
            <a:r>
              <a:rPr dirty="0" sz="1100" spc="10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The</a:t>
            </a:r>
            <a:r>
              <a:rPr dirty="0" sz="1100" spc="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Cola-Cola</a:t>
            </a:r>
            <a:r>
              <a:rPr dirty="0" sz="1100" spc="9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Company”</a:t>
            </a:r>
            <a:endParaRPr sz="1100">
              <a:latin typeface="Calibri"/>
              <a:cs typeface="Calibri"/>
            </a:endParaRPr>
          </a:p>
          <a:p>
            <a:pPr algn="just" marL="241300">
              <a:lnSpc>
                <a:spcPct val="100000"/>
              </a:lnSpc>
              <a:spcBef>
                <a:spcPts val="130"/>
              </a:spcBef>
            </a:pPr>
            <a:r>
              <a:rPr dirty="0" sz="1100" spc="-5" b="1">
                <a:latin typeface="Calibri"/>
                <a:cs typeface="Calibri"/>
              </a:rPr>
              <a:t>directly onto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the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approved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Universal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Returnable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Bottle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for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use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in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my</a:t>
            </a:r>
            <a:r>
              <a:rPr dirty="0" sz="1100" b="1">
                <a:latin typeface="Calibri"/>
                <a:cs typeface="Calibri"/>
              </a:rPr>
              <a:t> market?</a:t>
            </a:r>
            <a:endParaRPr sz="1100">
              <a:latin typeface="Calibri"/>
              <a:cs typeface="Calibri"/>
            </a:endParaRPr>
          </a:p>
          <a:p>
            <a:pPr algn="just" marL="241300" marR="5080">
              <a:lnSpc>
                <a:spcPct val="109800"/>
              </a:lnSpc>
              <a:spcBef>
                <a:spcPts val="5"/>
              </a:spcBef>
            </a:pPr>
            <a:r>
              <a:rPr dirty="0" sz="1100">
                <a:latin typeface="Calibri"/>
                <a:cs typeface="Calibri"/>
              </a:rPr>
              <a:t>If the Universal </a:t>
            </a:r>
            <a:r>
              <a:rPr dirty="0" sz="1100" spc="-5">
                <a:latin typeface="Calibri"/>
                <a:cs typeface="Calibri"/>
              </a:rPr>
              <a:t>Returnable Bottle </a:t>
            </a:r>
            <a:r>
              <a:rPr dirty="0" sz="1100">
                <a:latin typeface="Calibri"/>
                <a:cs typeface="Calibri"/>
              </a:rPr>
              <a:t>is </a:t>
            </a:r>
            <a:r>
              <a:rPr dirty="0" sz="1100" spc="-5">
                <a:latin typeface="Calibri"/>
                <a:cs typeface="Calibri"/>
              </a:rPr>
              <a:t>intended </a:t>
            </a:r>
            <a:r>
              <a:rPr dirty="0" sz="1100">
                <a:latin typeface="Calibri"/>
                <a:cs typeface="Calibri"/>
              </a:rPr>
              <a:t>to </a:t>
            </a:r>
            <a:r>
              <a:rPr dirty="0" sz="1100" spc="-5">
                <a:latin typeface="Calibri"/>
                <a:cs typeface="Calibri"/>
              </a:rPr>
              <a:t>be applied across brands that </a:t>
            </a:r>
            <a:r>
              <a:rPr dirty="0" sz="1100">
                <a:latin typeface="Calibri"/>
                <a:cs typeface="Calibri"/>
              </a:rPr>
              <a:t>are </a:t>
            </a:r>
            <a:r>
              <a:rPr dirty="0" sz="1100" spc="-5">
                <a:latin typeface="Calibri"/>
                <a:cs typeface="Calibri"/>
              </a:rPr>
              <a:t>technically not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registered under the name </a:t>
            </a:r>
            <a:r>
              <a:rPr dirty="0" sz="1100">
                <a:latin typeface="Calibri"/>
                <a:cs typeface="Calibri"/>
              </a:rPr>
              <a:t>of </a:t>
            </a:r>
            <a:r>
              <a:rPr dirty="0" sz="1100" spc="-5">
                <a:latin typeface="Calibri"/>
                <a:cs typeface="Calibri"/>
              </a:rPr>
              <a:t>The Coca-Cola Company, </a:t>
            </a:r>
            <a:r>
              <a:rPr dirty="0" sz="1100">
                <a:latin typeface="Calibri"/>
                <a:cs typeface="Calibri"/>
              </a:rPr>
              <a:t>you </a:t>
            </a:r>
            <a:r>
              <a:rPr dirty="0" sz="1100" spc="-5">
                <a:latin typeface="Calibri"/>
                <a:cs typeface="Calibri"/>
              </a:rPr>
              <a:t>may NOT use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said </a:t>
            </a:r>
            <a:r>
              <a:rPr dirty="0" sz="1100">
                <a:latin typeface="Calibri"/>
                <a:cs typeface="Calibri"/>
              </a:rPr>
              <a:t>identifier.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We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suggest using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below, though </a:t>
            </a:r>
            <a:r>
              <a:rPr dirty="0" sz="1100">
                <a:latin typeface="Calibri"/>
                <a:cs typeface="Calibri"/>
              </a:rPr>
              <a:t>this has </a:t>
            </a:r>
            <a:r>
              <a:rPr dirty="0" sz="1100" spc="-5">
                <a:latin typeface="Calibri"/>
                <a:cs typeface="Calibri"/>
              </a:rPr>
              <a:t>to be confirmed </a:t>
            </a:r>
            <a:r>
              <a:rPr dirty="0" sz="1100">
                <a:latin typeface="Calibri"/>
                <a:cs typeface="Calibri"/>
              </a:rPr>
              <a:t>with local legal, trademarks, </a:t>
            </a:r>
            <a:r>
              <a:rPr dirty="0" sz="1100" spc="-5">
                <a:latin typeface="Calibri"/>
                <a:cs typeface="Calibri"/>
              </a:rPr>
              <a:t>SRA, </a:t>
            </a:r>
            <a:r>
              <a:rPr dirty="0" sz="1100">
                <a:latin typeface="Calibri"/>
                <a:cs typeface="Calibri"/>
              </a:rPr>
              <a:t>PAC and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tax.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8339175"/>
            <a:ext cx="5742940" cy="579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If </a:t>
            </a:r>
            <a:r>
              <a:rPr dirty="0" sz="1100">
                <a:latin typeface="Calibri"/>
                <a:cs typeface="Calibri"/>
              </a:rPr>
              <a:t>markets have other </a:t>
            </a:r>
            <a:r>
              <a:rPr dirty="0" sz="1100" spc="-5">
                <a:latin typeface="Calibri"/>
                <a:cs typeface="Calibri"/>
              </a:rPr>
              <a:t>designs </a:t>
            </a:r>
            <a:r>
              <a:rPr dirty="0" sz="1100">
                <a:latin typeface="Calibri"/>
                <a:cs typeface="Calibri"/>
              </a:rPr>
              <a:t>of universal </a:t>
            </a:r>
            <a:r>
              <a:rPr dirty="0" sz="1100" spc="-5">
                <a:latin typeface="Calibri"/>
                <a:cs typeface="Calibri"/>
              </a:rPr>
              <a:t>bottles </a:t>
            </a:r>
            <a:r>
              <a:rPr dirty="0" sz="1100">
                <a:latin typeface="Calibri"/>
                <a:cs typeface="Calibri"/>
              </a:rPr>
              <a:t>that were </a:t>
            </a:r>
            <a:r>
              <a:rPr dirty="0" sz="1100" spc="-5">
                <a:latin typeface="Calibri"/>
                <a:cs typeface="Calibri"/>
              </a:rPr>
              <a:t>previously approved by </a:t>
            </a:r>
            <a:r>
              <a:rPr dirty="0" sz="1100">
                <a:latin typeface="Calibri"/>
                <a:cs typeface="Calibri"/>
              </a:rPr>
              <a:t>the Global </a:t>
            </a:r>
            <a:r>
              <a:rPr dirty="0" sz="1100" spc="-5">
                <a:latin typeface="Calibri"/>
                <a:cs typeface="Calibri"/>
              </a:rPr>
              <a:t>Brand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Council under prior guidelines, those markets </a:t>
            </a:r>
            <a:r>
              <a:rPr dirty="0" sz="1100">
                <a:latin typeface="Calibri"/>
                <a:cs typeface="Calibri"/>
              </a:rPr>
              <a:t>will </a:t>
            </a:r>
            <a:r>
              <a:rPr dirty="0" sz="1100" spc="-5">
                <a:latin typeface="Calibri"/>
                <a:cs typeface="Calibri"/>
              </a:rPr>
              <a:t>be </a:t>
            </a:r>
            <a:r>
              <a:rPr dirty="0" sz="1100">
                <a:latin typeface="Calibri"/>
                <a:cs typeface="Calibri"/>
              </a:rPr>
              <a:t>allowed </a:t>
            </a:r>
            <a:r>
              <a:rPr dirty="0" sz="1100" spc="-5">
                <a:latin typeface="Calibri"/>
                <a:cs typeface="Calibri"/>
              </a:rPr>
              <a:t>to retain previously approved universal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bottles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only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period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time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initially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approved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</a:t>
            </a:r>
            <a:r>
              <a:rPr dirty="0" sz="1100">
                <a:latin typeface="Calibri"/>
                <a:cs typeface="Calibri"/>
              </a:rPr>
              <a:t> the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specific </a:t>
            </a:r>
            <a:r>
              <a:rPr dirty="0" sz="1100">
                <a:latin typeface="Calibri"/>
                <a:cs typeface="Calibri"/>
              </a:rPr>
              <a:t>market.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15639" y="3118116"/>
            <a:ext cx="1797558" cy="79005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60796" y="7887582"/>
            <a:ext cx="1705958" cy="18795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2025" y="4539706"/>
            <a:ext cx="1407795" cy="105172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45692"/>
            <a:ext cx="5971540" cy="128333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80"/>
              </a:spcBef>
              <a:buAutoNum type="arabicPeriod" startAt="6"/>
              <a:tabLst>
                <a:tab pos="241300" algn="l"/>
              </a:tabLst>
            </a:pPr>
            <a:r>
              <a:rPr dirty="0" sz="1100" b="1">
                <a:latin typeface="Calibri"/>
                <a:cs typeface="Calibri"/>
              </a:rPr>
              <a:t>Is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there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any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flexibility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to </a:t>
            </a:r>
            <a:r>
              <a:rPr dirty="0" sz="1100" spc="-5" b="1">
                <a:latin typeface="Calibri"/>
                <a:cs typeface="Calibri"/>
              </a:rPr>
              <a:t>have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flat</a:t>
            </a:r>
            <a:r>
              <a:rPr dirty="0" sz="1100" spc="2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or conical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panels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in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Coca-Cola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glass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Contour bottle?</a:t>
            </a:r>
            <a:endParaRPr sz="11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85"/>
              </a:spcBef>
            </a:pPr>
            <a:r>
              <a:rPr dirty="0" sz="1100">
                <a:latin typeface="Calibri"/>
                <a:cs typeface="Calibri"/>
              </a:rPr>
              <a:t>No,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as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this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departs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from</a:t>
            </a:r>
            <a:r>
              <a:rPr dirty="0" sz="1100" spc="7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8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well-established</a:t>
            </a:r>
            <a:r>
              <a:rPr dirty="0" sz="1100" spc="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glass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Contour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shape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(with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7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curved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panel)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that</a:t>
            </a:r>
            <a:endParaRPr sz="1100">
              <a:latin typeface="Calibri"/>
              <a:cs typeface="Calibri"/>
            </a:endParaRPr>
          </a:p>
          <a:p>
            <a:pPr marL="241300" marR="5080">
              <a:lnSpc>
                <a:spcPct val="106400"/>
              </a:lnSpc>
              <a:spcBef>
                <a:spcPts val="15"/>
              </a:spcBef>
            </a:pPr>
            <a:r>
              <a:rPr dirty="0" sz="1100">
                <a:latin typeface="Calibri"/>
                <a:cs typeface="Calibri"/>
              </a:rPr>
              <a:t>has been </a:t>
            </a:r>
            <a:r>
              <a:rPr dirty="0" sz="1100" spc="-5">
                <a:latin typeface="Calibri"/>
                <a:cs typeface="Calibri"/>
              </a:rPr>
              <a:t>registered </a:t>
            </a:r>
            <a:r>
              <a:rPr dirty="0" sz="1100">
                <a:latin typeface="Calibri"/>
                <a:cs typeface="Calibri"/>
              </a:rPr>
              <a:t>as a trademark </a:t>
            </a:r>
            <a:r>
              <a:rPr dirty="0" sz="1100" spc="-5">
                <a:latin typeface="Calibri"/>
                <a:cs typeface="Calibri"/>
              </a:rPr>
              <a:t>across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world. Any </a:t>
            </a:r>
            <a:r>
              <a:rPr dirty="0" sz="1100">
                <a:latin typeface="Calibri"/>
                <a:cs typeface="Calibri"/>
              </a:rPr>
              <a:t>deviation has </a:t>
            </a:r>
            <a:r>
              <a:rPr dirty="0" sz="1100" spc="-5">
                <a:latin typeface="Calibri"/>
                <a:cs typeface="Calibri"/>
              </a:rPr>
              <a:t>to be approved by </a:t>
            </a:r>
            <a:r>
              <a:rPr dirty="0" sz="1100">
                <a:latin typeface="Calibri"/>
                <a:cs typeface="Calibri"/>
              </a:rPr>
              <a:t>the </a:t>
            </a:r>
            <a:r>
              <a:rPr dirty="0" sz="1100" spc="-5">
                <a:latin typeface="Calibri"/>
                <a:cs typeface="Calibri"/>
              </a:rPr>
              <a:t>Global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Brand </a:t>
            </a:r>
            <a:r>
              <a:rPr dirty="0" sz="1100">
                <a:latin typeface="Calibri"/>
                <a:cs typeface="Calibri"/>
              </a:rPr>
              <a:t>Council and</a:t>
            </a:r>
            <a:r>
              <a:rPr dirty="0" sz="1100" spc="-5">
                <a:latin typeface="Calibri"/>
                <a:cs typeface="Calibri"/>
              </a:rPr>
              <a:t> subject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Proprietary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Packaging </a:t>
            </a:r>
            <a:r>
              <a:rPr dirty="0" sz="1100">
                <a:latin typeface="Calibri"/>
                <a:cs typeface="Calibri"/>
              </a:rPr>
              <a:t>Guidelines.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Calibri"/>
              <a:buAutoNum type="arabicPeriod" startAt="7"/>
              <a:tabLst>
                <a:tab pos="241300" algn="l"/>
              </a:tabLst>
            </a:pPr>
            <a:r>
              <a:rPr dirty="0" sz="1100" spc="-5" b="1">
                <a:latin typeface="Calibri"/>
                <a:cs typeface="Calibri"/>
              </a:rPr>
              <a:t>When</a:t>
            </a:r>
            <a:r>
              <a:rPr dirty="0" sz="1100" b="1">
                <a:latin typeface="Calibri"/>
                <a:cs typeface="Calibri"/>
              </a:rPr>
              <a:t> it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comes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to </a:t>
            </a:r>
            <a:r>
              <a:rPr dirty="0" sz="1100" spc="-5" b="1">
                <a:latin typeface="Calibri"/>
                <a:cs typeface="Calibri"/>
              </a:rPr>
              <a:t>Fanta’s proprietary</a:t>
            </a:r>
            <a:r>
              <a:rPr dirty="0" sz="1100" b="1">
                <a:latin typeface="Calibri"/>
                <a:cs typeface="Calibri"/>
              </a:rPr>
              <a:t> bottle,</a:t>
            </a:r>
            <a:r>
              <a:rPr dirty="0" sz="1100" spc="-5" b="1">
                <a:latin typeface="Calibri"/>
                <a:cs typeface="Calibri"/>
              </a:rPr>
              <a:t> what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bottle</a:t>
            </a:r>
            <a:r>
              <a:rPr dirty="0" sz="1100" spc="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are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we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referring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to?</a:t>
            </a:r>
            <a:endParaRPr sz="11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30"/>
              </a:spcBef>
            </a:pPr>
            <a:r>
              <a:rPr dirty="0" sz="1100">
                <a:latin typeface="Calibri"/>
                <a:cs typeface="Calibri"/>
              </a:rPr>
              <a:t>For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Fanta </a:t>
            </a:r>
            <a:r>
              <a:rPr dirty="0" sz="1100">
                <a:latin typeface="Calibri"/>
                <a:cs typeface="Calibri"/>
              </a:rPr>
              <a:t>case, 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proprietary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is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Spiral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Bottle,</a:t>
            </a:r>
            <a:r>
              <a:rPr dirty="0" sz="1100">
                <a:latin typeface="Calibri"/>
                <a:cs typeface="Calibri"/>
              </a:rPr>
              <a:t> which </a:t>
            </a:r>
            <a:r>
              <a:rPr dirty="0" sz="1100" spc="-5">
                <a:latin typeface="Calibri"/>
                <a:cs typeface="Calibri"/>
              </a:rPr>
              <a:t>has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following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elements: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9304" y="3111219"/>
            <a:ext cx="5998210" cy="27844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just" marL="254000" marR="19685" indent="-228600">
              <a:lnSpc>
                <a:spcPct val="109500"/>
              </a:lnSpc>
              <a:spcBef>
                <a:spcPts val="90"/>
              </a:spcBef>
            </a:pPr>
            <a:r>
              <a:rPr dirty="0" sz="1100" b="1">
                <a:latin typeface="Calibri"/>
                <a:cs typeface="Calibri"/>
              </a:rPr>
              <a:t>8.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Regarding </a:t>
            </a:r>
            <a:r>
              <a:rPr dirty="0" sz="1100" b="1">
                <a:latin typeface="Calibri"/>
                <a:cs typeface="Calibri"/>
              </a:rPr>
              <a:t>the </a:t>
            </a:r>
            <a:r>
              <a:rPr dirty="0" sz="1100" spc="-5" b="1">
                <a:latin typeface="Calibri"/>
                <a:cs typeface="Calibri"/>
              </a:rPr>
              <a:t>rest of </a:t>
            </a:r>
            <a:r>
              <a:rPr dirty="0" sz="1100" b="1">
                <a:latin typeface="Calibri"/>
                <a:cs typeface="Calibri"/>
              </a:rPr>
              <a:t>the </a:t>
            </a:r>
            <a:r>
              <a:rPr dirty="0" sz="1100" spc="-10" b="1">
                <a:latin typeface="Calibri"/>
                <a:cs typeface="Calibri"/>
              </a:rPr>
              <a:t>global </a:t>
            </a:r>
            <a:r>
              <a:rPr dirty="0" sz="1100" spc="-5" b="1">
                <a:latin typeface="Calibri"/>
                <a:cs typeface="Calibri"/>
              </a:rPr>
              <a:t>brands that are not covered </a:t>
            </a:r>
            <a:r>
              <a:rPr dirty="0" sz="1100" spc="-10" b="1">
                <a:latin typeface="Calibri"/>
                <a:cs typeface="Calibri"/>
              </a:rPr>
              <a:t>by </a:t>
            </a:r>
            <a:r>
              <a:rPr dirty="0" sz="1100" b="1">
                <a:latin typeface="Calibri"/>
                <a:cs typeface="Calibri"/>
              </a:rPr>
              <a:t>the </a:t>
            </a:r>
            <a:r>
              <a:rPr dirty="0" sz="1100" spc="-5" b="1">
                <a:latin typeface="Calibri"/>
                <a:cs typeface="Calibri"/>
              </a:rPr>
              <a:t>Guidelines, are markets allowed </a:t>
            </a:r>
            <a:r>
              <a:rPr dirty="0" sz="1100" spc="-23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to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use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universal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design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bottles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instead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of</a:t>
            </a:r>
            <a:r>
              <a:rPr dirty="0" sz="1100" b="1">
                <a:latin typeface="Calibri"/>
                <a:cs typeface="Calibri"/>
              </a:rPr>
              <a:t> the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proprietary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bottles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that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are</a:t>
            </a:r>
            <a:r>
              <a:rPr dirty="0" sz="1100" b="1">
                <a:latin typeface="Calibri"/>
                <a:cs typeface="Calibri"/>
              </a:rPr>
              <a:t> indicated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in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their 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corresponding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Brand Standards?</a:t>
            </a:r>
            <a:endParaRPr sz="1100">
              <a:latin typeface="Calibri"/>
              <a:cs typeface="Calibri"/>
            </a:endParaRPr>
          </a:p>
          <a:p>
            <a:pPr algn="just" marL="254000" marR="17780">
              <a:lnSpc>
                <a:spcPct val="109800"/>
              </a:lnSpc>
              <a:spcBef>
                <a:spcPts val="5"/>
              </a:spcBef>
            </a:pPr>
            <a:r>
              <a:rPr dirty="0" sz="1100" spc="-5">
                <a:latin typeface="Calibri"/>
                <a:cs typeface="Calibri"/>
              </a:rPr>
              <a:t>Absolutely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not. The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use </a:t>
            </a:r>
            <a:r>
              <a:rPr dirty="0" sz="1100">
                <a:latin typeface="Calibri"/>
                <a:cs typeface="Calibri"/>
              </a:rPr>
              <a:t>of a universal </a:t>
            </a:r>
            <a:r>
              <a:rPr dirty="0" sz="1100" spc="-5">
                <a:latin typeface="Calibri"/>
                <a:cs typeface="Calibri"/>
              </a:rPr>
              <a:t>bottle instead </a:t>
            </a:r>
            <a:r>
              <a:rPr dirty="0" sz="1100">
                <a:latin typeface="Calibri"/>
                <a:cs typeface="Calibri"/>
              </a:rPr>
              <a:t>of a </a:t>
            </a:r>
            <a:r>
              <a:rPr dirty="0" sz="1100" spc="-5">
                <a:latin typeface="Calibri"/>
                <a:cs typeface="Calibri"/>
              </a:rPr>
              <a:t>proprietary bottle that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is</a:t>
            </a:r>
            <a:r>
              <a:rPr dirty="0" sz="1100" spc="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indicated </a:t>
            </a:r>
            <a:r>
              <a:rPr dirty="0" sz="1100">
                <a:latin typeface="Calibri"/>
                <a:cs typeface="Calibri"/>
              </a:rPr>
              <a:t>within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corresponding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Brand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Standards</a:t>
            </a:r>
            <a:r>
              <a:rPr dirty="0" sz="1100">
                <a:latin typeface="Calibri"/>
                <a:cs typeface="Calibri"/>
              </a:rPr>
              <a:t> Guidelines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must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approved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by</a:t>
            </a:r>
            <a:r>
              <a:rPr dirty="0" sz="1100" spc="-5">
                <a:latin typeface="Calibri"/>
                <a:cs typeface="Calibri"/>
              </a:rPr>
              <a:t> the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Global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Brand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Council, </a:t>
            </a:r>
            <a:r>
              <a:rPr dirty="0" sz="1100">
                <a:latin typeface="Calibri"/>
                <a:cs typeface="Calibri"/>
              </a:rPr>
              <a:t> through </a:t>
            </a:r>
            <a:r>
              <a:rPr dirty="0" sz="1100" spc="-5">
                <a:latin typeface="Calibri"/>
                <a:cs typeface="Calibri"/>
              </a:rPr>
              <a:t>the submission </a:t>
            </a:r>
            <a:r>
              <a:rPr dirty="0" sz="1100">
                <a:latin typeface="Calibri"/>
                <a:cs typeface="Calibri"/>
              </a:rPr>
              <a:t>of an </a:t>
            </a:r>
            <a:r>
              <a:rPr dirty="0" sz="1100" spc="-5">
                <a:latin typeface="Calibri"/>
                <a:cs typeface="Calibri"/>
              </a:rPr>
              <a:t>Exception </a:t>
            </a:r>
            <a:r>
              <a:rPr dirty="0" sz="1100">
                <a:latin typeface="Calibri"/>
                <a:cs typeface="Calibri"/>
              </a:rPr>
              <a:t>Request. </a:t>
            </a:r>
            <a:r>
              <a:rPr dirty="0" sz="1100" spc="-5">
                <a:latin typeface="Calibri"/>
                <a:cs typeface="Calibri"/>
              </a:rPr>
              <a:t>The Global Brand Council comprises </a:t>
            </a:r>
            <a:r>
              <a:rPr dirty="0" sz="1100">
                <a:latin typeface="Calibri"/>
                <a:cs typeface="Calibri"/>
              </a:rPr>
              <a:t>leads </a:t>
            </a:r>
            <a:r>
              <a:rPr dirty="0" sz="1100" spc="-5">
                <a:latin typeface="Calibri"/>
                <a:cs typeface="Calibri"/>
              </a:rPr>
              <a:t>from </a:t>
            </a:r>
            <a:r>
              <a:rPr dirty="0" sz="1100">
                <a:latin typeface="Calibri"/>
                <a:cs typeface="Calibri"/>
              </a:rPr>
              <a:t> Global </a:t>
            </a:r>
            <a:r>
              <a:rPr dirty="0" sz="1100" spc="-5">
                <a:latin typeface="Calibri"/>
                <a:cs typeface="Calibri"/>
              </a:rPr>
              <a:t>Marketing, Global Trademarks </a:t>
            </a:r>
            <a:r>
              <a:rPr dirty="0" sz="1100">
                <a:latin typeface="Calibri"/>
                <a:cs typeface="Calibri"/>
              </a:rPr>
              <a:t>and </a:t>
            </a:r>
            <a:r>
              <a:rPr dirty="0" sz="1100" spc="-5">
                <a:latin typeface="Calibri"/>
                <a:cs typeface="Calibri"/>
              </a:rPr>
              <a:t>Global Design Functions, </a:t>
            </a:r>
            <a:r>
              <a:rPr dirty="0" sz="1100">
                <a:latin typeface="Calibri"/>
                <a:cs typeface="Calibri"/>
              </a:rPr>
              <a:t>and it will analyze the </a:t>
            </a:r>
            <a:r>
              <a:rPr dirty="0" sz="1100" spc="-5">
                <a:latin typeface="Calibri"/>
                <a:cs typeface="Calibri"/>
              </a:rPr>
              <a:t>specific 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market situation (Global </a:t>
            </a:r>
            <a:r>
              <a:rPr dirty="0" sz="1100">
                <a:latin typeface="Calibri"/>
                <a:cs typeface="Calibri"/>
              </a:rPr>
              <a:t>&amp; local </a:t>
            </a:r>
            <a:r>
              <a:rPr dirty="0" sz="1100" spc="-5">
                <a:latin typeface="Calibri"/>
                <a:cs typeface="Calibri"/>
              </a:rPr>
              <a:t>context, business case, </a:t>
            </a:r>
            <a:r>
              <a:rPr dirty="0" sz="1100">
                <a:latin typeface="Calibri"/>
                <a:cs typeface="Calibri"/>
              </a:rPr>
              <a:t>period of </a:t>
            </a:r>
            <a:r>
              <a:rPr dirty="0" sz="1100" spc="-5">
                <a:latin typeface="Calibri"/>
                <a:cs typeface="Calibri"/>
              </a:rPr>
              <a:t>time, </a:t>
            </a:r>
            <a:r>
              <a:rPr dirty="0" sz="1100">
                <a:latin typeface="Calibri"/>
                <a:cs typeface="Calibri"/>
              </a:rPr>
              <a:t>etc.) and decide to </a:t>
            </a:r>
            <a:r>
              <a:rPr dirty="0" sz="1100" spc="-5">
                <a:latin typeface="Calibri"/>
                <a:cs typeface="Calibri"/>
              </a:rPr>
              <a:t>grant </a:t>
            </a:r>
            <a:r>
              <a:rPr dirty="0" sz="1100">
                <a:latin typeface="Calibri"/>
                <a:cs typeface="Calibri"/>
              </a:rPr>
              <a:t>or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not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exception.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 marL="254000" marR="265430">
              <a:lnSpc>
                <a:spcPct val="110100"/>
              </a:lnSpc>
            </a:pPr>
            <a:r>
              <a:rPr dirty="0" sz="1100">
                <a:latin typeface="Calibri"/>
                <a:cs typeface="Calibri"/>
              </a:rPr>
              <a:t>Besides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Coca-Cola,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Fanta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and</a:t>
            </a:r>
            <a:r>
              <a:rPr dirty="0" sz="1100">
                <a:latin typeface="Calibri"/>
                <a:cs typeface="Calibri"/>
              </a:rPr>
              <a:t> Sprite,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there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are</a:t>
            </a:r>
            <a:r>
              <a:rPr dirty="0" sz="1100" spc="-5">
                <a:latin typeface="Calibri"/>
                <a:cs typeface="Calibri"/>
              </a:rPr>
              <a:t> other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global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brands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that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have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which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come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under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purview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 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Global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Brand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Council,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such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as,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Schweppes,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Fuze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Tea,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Smartwater</a:t>
            </a:r>
            <a:r>
              <a:rPr dirty="0" sz="1100">
                <a:latin typeface="Calibri"/>
                <a:cs typeface="Calibri"/>
              </a:rPr>
              <a:t> and 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Vitaminwater.</a:t>
            </a:r>
            <a:r>
              <a:rPr dirty="0" sz="1100" spc="2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following </a:t>
            </a:r>
            <a:r>
              <a:rPr dirty="0" sz="1100">
                <a:latin typeface="Calibri"/>
                <a:cs typeface="Calibri"/>
              </a:rPr>
              <a:t>are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proprietary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bottles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these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global</a:t>
            </a:r>
            <a:r>
              <a:rPr dirty="0" sz="1100">
                <a:latin typeface="Calibri"/>
                <a:cs typeface="Calibri"/>
              </a:rPr>
              <a:t> brands: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Calibri"/>
              <a:cs typeface="Calibri"/>
            </a:endParaRPr>
          </a:p>
          <a:p>
            <a:pPr marL="254000">
              <a:lnSpc>
                <a:spcPct val="100000"/>
              </a:lnSpc>
              <a:tabLst>
                <a:tab pos="1857375" algn="l"/>
                <a:tab pos="3172460" algn="l"/>
                <a:tab pos="4617720" algn="l"/>
              </a:tabLst>
            </a:pPr>
            <a:r>
              <a:rPr dirty="0" sz="1100" spc="-5" b="1">
                <a:latin typeface="Calibri"/>
                <a:cs typeface="Calibri"/>
              </a:rPr>
              <a:t>SCHWEPPES</a:t>
            </a:r>
            <a:r>
              <a:rPr dirty="0" baseline="31746" sz="1050" spc="-7" b="1">
                <a:latin typeface="Calibri"/>
                <a:cs typeface="Calibri"/>
              </a:rPr>
              <a:t>1	</a:t>
            </a:r>
            <a:r>
              <a:rPr dirty="0" sz="1100" spc="-5" b="1">
                <a:latin typeface="Calibri"/>
                <a:cs typeface="Calibri"/>
              </a:rPr>
              <a:t>FUZE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TEA	SMARTWATER</a:t>
            </a:r>
            <a:r>
              <a:rPr dirty="0" baseline="31746" sz="1050" spc="-7" b="1">
                <a:latin typeface="Calibri"/>
                <a:cs typeface="Calibri"/>
              </a:rPr>
              <a:t>2	</a:t>
            </a:r>
            <a:r>
              <a:rPr dirty="0" sz="1100" spc="-5" b="1">
                <a:latin typeface="Calibri"/>
                <a:cs typeface="Calibri"/>
              </a:rPr>
              <a:t>VITAMINWATER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973290"/>
            <a:ext cx="5941060" cy="76390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1100" b="1">
                <a:latin typeface="Calibri"/>
                <a:cs typeface="Calibri"/>
              </a:rPr>
              <a:t>9.</a:t>
            </a:r>
            <a:r>
              <a:rPr dirty="0" sz="1100" spc="45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Where </a:t>
            </a:r>
            <a:r>
              <a:rPr dirty="0" sz="1100" b="1">
                <a:latin typeface="Calibri"/>
                <a:cs typeface="Calibri"/>
              </a:rPr>
              <a:t>can I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find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the</a:t>
            </a:r>
            <a:r>
              <a:rPr dirty="0" sz="1100" spc="-1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current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versions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of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10" b="1">
                <a:latin typeface="Calibri"/>
                <a:cs typeface="Calibri"/>
              </a:rPr>
              <a:t>all</a:t>
            </a:r>
            <a:r>
              <a:rPr dirty="0" sz="1100" spc="-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the</a:t>
            </a:r>
            <a:r>
              <a:rPr dirty="0" sz="1100" spc="-5" b="1">
                <a:latin typeface="Calibri"/>
                <a:cs typeface="Calibri"/>
              </a:rPr>
              <a:t> global</a:t>
            </a:r>
            <a:r>
              <a:rPr dirty="0" sz="1100" spc="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bottles?</a:t>
            </a:r>
            <a:endParaRPr sz="11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130"/>
              </a:spcBef>
            </a:pPr>
            <a:r>
              <a:rPr dirty="0" sz="1100">
                <a:latin typeface="Calibri"/>
                <a:cs typeface="Calibri"/>
              </a:rPr>
              <a:t>Below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you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find</a:t>
            </a:r>
            <a:r>
              <a:rPr dirty="0" sz="1100">
                <a:latin typeface="Calibri"/>
                <a:cs typeface="Calibri"/>
              </a:rPr>
              <a:t> the</a:t>
            </a:r>
            <a:r>
              <a:rPr dirty="0" sz="1100" spc="-5">
                <a:latin typeface="Calibri"/>
                <a:cs typeface="Calibri"/>
              </a:rPr>
              <a:t> sites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that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contain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global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proprietary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guidelines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for </a:t>
            </a:r>
            <a:r>
              <a:rPr dirty="0" sz="1100">
                <a:latin typeface="Calibri"/>
                <a:cs typeface="Calibri"/>
              </a:rPr>
              <a:t>each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of </a:t>
            </a:r>
            <a:r>
              <a:rPr dirty="0" sz="1100" spc="-5">
                <a:latin typeface="Calibri"/>
                <a:cs typeface="Calibri"/>
              </a:rPr>
              <a:t>the</a:t>
            </a:r>
            <a:endParaRPr sz="1100">
              <a:latin typeface="Calibri"/>
              <a:cs typeface="Calibri"/>
            </a:endParaRPr>
          </a:p>
          <a:p>
            <a:pPr marL="241300" marR="5080">
              <a:lnSpc>
                <a:spcPct val="110000"/>
              </a:lnSpc>
              <a:spcBef>
                <a:spcPts val="5"/>
              </a:spcBef>
            </a:pPr>
            <a:r>
              <a:rPr dirty="0" sz="1100">
                <a:latin typeface="Calibri"/>
                <a:cs typeface="Calibri"/>
              </a:rPr>
              <a:t>global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brands.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Likewise,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you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will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also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find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Global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Council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site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where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Exception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Request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can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 </a:t>
            </a:r>
            <a:r>
              <a:rPr dirty="0" sz="1100" spc="-229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submitted: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02054" y="7894167"/>
            <a:ext cx="728345" cy="60007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11760" indent="-99060">
              <a:lnSpc>
                <a:spcPct val="100000"/>
              </a:lnSpc>
              <a:spcBef>
                <a:spcPts val="290"/>
              </a:spcBef>
              <a:buFont typeface="Symbol"/>
              <a:buChar char=""/>
              <a:tabLst>
                <a:tab pos="111760" algn="l"/>
              </a:tabLst>
            </a:pPr>
            <a:r>
              <a:rPr dirty="0" sz="1100" spc="-5">
                <a:latin typeface="Calibri"/>
                <a:cs typeface="Calibri"/>
              </a:rPr>
              <a:t>Coca-Cola:</a:t>
            </a:r>
            <a:endParaRPr sz="1100">
              <a:latin typeface="Calibri"/>
              <a:cs typeface="Calibri"/>
            </a:endParaRPr>
          </a:p>
          <a:p>
            <a:pPr marL="111760" indent="-99060">
              <a:lnSpc>
                <a:spcPct val="100000"/>
              </a:lnSpc>
              <a:spcBef>
                <a:spcPts val="190"/>
              </a:spcBef>
              <a:buFont typeface="Symbol"/>
              <a:buChar char=""/>
              <a:tabLst>
                <a:tab pos="111760" algn="l"/>
              </a:tabLst>
            </a:pPr>
            <a:r>
              <a:rPr dirty="0" sz="1100" spc="-5">
                <a:latin typeface="Calibri"/>
                <a:cs typeface="Calibri"/>
              </a:rPr>
              <a:t>Sprite:</a:t>
            </a:r>
            <a:endParaRPr sz="1100">
              <a:latin typeface="Calibri"/>
              <a:cs typeface="Calibri"/>
            </a:endParaRPr>
          </a:p>
          <a:p>
            <a:pPr marL="111760" indent="-99060">
              <a:lnSpc>
                <a:spcPct val="100000"/>
              </a:lnSpc>
              <a:spcBef>
                <a:spcPts val="180"/>
              </a:spcBef>
              <a:buFont typeface="Symbol"/>
              <a:buChar char=""/>
              <a:tabLst>
                <a:tab pos="111760" algn="l"/>
              </a:tabLst>
            </a:pPr>
            <a:r>
              <a:rPr dirty="0" sz="1100" spc="-5">
                <a:latin typeface="Calibri"/>
                <a:cs typeface="Calibri"/>
              </a:rPr>
              <a:t>Fanta: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50235" y="7894167"/>
            <a:ext cx="2698115" cy="6000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14100"/>
              </a:lnSpc>
              <a:spcBef>
                <a:spcPts val="105"/>
              </a:spcBef>
            </a:pPr>
            <a:r>
              <a:rPr dirty="0" u="sng" sz="11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https://dmex.coke.com/en-us/asset/59264631 </a:t>
            </a:r>
            <a:r>
              <a:rPr dirty="0" sz="1100" spc="-24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u="sng" sz="11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https://dmex.coke.com/en-us/asset/67457540 </a:t>
            </a:r>
            <a:r>
              <a:rPr dirty="0" sz="1100" spc="-24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u="sng" sz="11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https://standards.coke.com/fanta/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14704" y="8613393"/>
            <a:ext cx="1829435" cy="9525"/>
          </a:xfrm>
          <a:custGeom>
            <a:avLst/>
            <a:gdLst/>
            <a:ahLst/>
            <a:cxnLst/>
            <a:rect l="l" t="t" r="r" b="b"/>
            <a:pathLst>
              <a:path w="1829435" h="9525">
                <a:moveTo>
                  <a:pt x="1829054" y="0"/>
                </a:moveTo>
                <a:lnTo>
                  <a:pt x="0" y="0"/>
                </a:lnTo>
                <a:lnTo>
                  <a:pt x="0" y="9144"/>
                </a:lnTo>
                <a:lnTo>
                  <a:pt x="1829054" y="9144"/>
                </a:lnTo>
                <a:lnTo>
                  <a:pt x="18290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06804" y="8663228"/>
            <a:ext cx="5704840" cy="6184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 marR="46990">
              <a:lnSpc>
                <a:spcPct val="109100"/>
              </a:lnSpc>
              <a:spcBef>
                <a:spcPts val="95"/>
              </a:spcBef>
            </a:pPr>
            <a:r>
              <a:rPr dirty="0" baseline="34722" sz="600" spc="-7">
                <a:latin typeface="Calibri"/>
                <a:cs typeface="Calibri"/>
              </a:rPr>
              <a:t>1</a:t>
            </a:r>
            <a:r>
              <a:rPr dirty="0" baseline="34722" sz="600" spc="67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For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Schweppes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bottle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shape,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please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take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into</a:t>
            </a:r>
            <a:r>
              <a:rPr dirty="0" sz="600" spc="-5">
                <a:latin typeface="Calibri"/>
                <a:cs typeface="Calibri"/>
              </a:rPr>
              <a:t> consideration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that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in </a:t>
            </a:r>
            <a:r>
              <a:rPr dirty="0" sz="600" spc="-5">
                <a:latin typeface="Calibri"/>
                <a:cs typeface="Calibri"/>
              </a:rPr>
              <a:t>most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of the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countries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where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we</a:t>
            </a:r>
            <a:r>
              <a:rPr dirty="0" sz="600" spc="4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own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Schweppes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brand,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Company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doesn’t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have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trademark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rights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over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 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Skittle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bottle;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however,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Global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Schweppes</a:t>
            </a:r>
            <a:r>
              <a:rPr dirty="0" sz="600" spc="3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Team</a:t>
            </a:r>
            <a:r>
              <a:rPr dirty="0" sz="600" spc="4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aims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to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have</a:t>
            </a:r>
            <a:r>
              <a:rPr dirty="0" sz="600" spc="2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a</a:t>
            </a:r>
            <a:r>
              <a:rPr dirty="0" sz="600" spc="3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premium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and</a:t>
            </a:r>
            <a:r>
              <a:rPr dirty="0" sz="600" spc="2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unified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bottle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across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markets,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and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that’s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 spc="3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reason</a:t>
            </a:r>
            <a:r>
              <a:rPr dirty="0" sz="600" spc="3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why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it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is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necessary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to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request</a:t>
            </a:r>
            <a:r>
              <a:rPr dirty="0" sz="600" spc="2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an</a:t>
            </a:r>
            <a:r>
              <a:rPr dirty="0" sz="600" spc="2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Exception</a:t>
            </a:r>
            <a:r>
              <a:rPr dirty="0" sz="600" spc="2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if 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you</a:t>
            </a:r>
            <a:r>
              <a:rPr dirty="0" sz="600" spc="-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want </a:t>
            </a:r>
            <a:r>
              <a:rPr dirty="0" sz="600">
                <a:latin typeface="Calibri"/>
                <a:cs typeface="Calibri"/>
              </a:rPr>
              <a:t>to</a:t>
            </a:r>
            <a:r>
              <a:rPr dirty="0" sz="600" spc="-1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deviate</a:t>
            </a:r>
            <a:r>
              <a:rPr dirty="0" sz="600" spc="-5">
                <a:latin typeface="Calibri"/>
                <a:cs typeface="Calibri"/>
              </a:rPr>
              <a:t> the bottle shape of</a:t>
            </a:r>
            <a:r>
              <a:rPr dirty="0" sz="600" spc="-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brand.</a:t>
            </a:r>
            <a:endParaRPr sz="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550">
              <a:latin typeface="Calibri"/>
              <a:cs typeface="Calibri"/>
            </a:endParaRPr>
          </a:p>
          <a:p>
            <a:pPr marL="50800" marR="43180">
              <a:lnSpc>
                <a:spcPct val="110000"/>
              </a:lnSpc>
              <a:spcBef>
                <a:spcPts val="5"/>
              </a:spcBef>
            </a:pPr>
            <a:r>
              <a:rPr dirty="0" baseline="34722" sz="600" spc="-7">
                <a:latin typeface="Calibri"/>
                <a:cs typeface="Calibri"/>
              </a:rPr>
              <a:t>2</a:t>
            </a:r>
            <a:r>
              <a:rPr dirty="0" baseline="34722" sz="600" spc="7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For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Smartwater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bottle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shape,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please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take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into </a:t>
            </a:r>
            <a:r>
              <a:rPr dirty="0" sz="600" spc="-5">
                <a:latin typeface="Calibri"/>
                <a:cs typeface="Calibri"/>
              </a:rPr>
              <a:t>consideration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that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in </a:t>
            </a:r>
            <a:r>
              <a:rPr dirty="0" sz="600" spc="-5">
                <a:latin typeface="Calibri"/>
                <a:cs typeface="Calibri"/>
              </a:rPr>
              <a:t>most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of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countries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Company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doesn’t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have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trademark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rights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over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bottle;</a:t>
            </a:r>
            <a:r>
              <a:rPr dirty="0" sz="600">
                <a:latin typeface="Calibri"/>
                <a:cs typeface="Calibri"/>
              </a:rPr>
              <a:t> however,</a:t>
            </a:r>
            <a:r>
              <a:rPr dirty="0" sz="600" spc="1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Global</a:t>
            </a:r>
            <a:r>
              <a:rPr dirty="0" sz="600" spc="3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Smartwater 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Team</a:t>
            </a:r>
            <a:r>
              <a:rPr dirty="0" sz="600">
                <a:latin typeface="Calibri"/>
                <a:cs typeface="Calibri"/>
              </a:rPr>
              <a:t> aims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to</a:t>
            </a:r>
            <a:r>
              <a:rPr dirty="0" sz="600" spc="-5">
                <a:latin typeface="Calibri"/>
                <a:cs typeface="Calibri"/>
              </a:rPr>
              <a:t> have</a:t>
            </a:r>
            <a:r>
              <a:rPr dirty="0" sz="600">
                <a:latin typeface="Calibri"/>
                <a:cs typeface="Calibri"/>
              </a:rPr>
              <a:t> a </a:t>
            </a:r>
            <a:r>
              <a:rPr dirty="0" sz="600" spc="-5">
                <a:latin typeface="Calibri"/>
                <a:cs typeface="Calibri"/>
              </a:rPr>
              <a:t>unified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bottle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across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markets,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and</a:t>
            </a:r>
            <a:r>
              <a:rPr dirty="0" sz="600">
                <a:latin typeface="Calibri"/>
                <a:cs typeface="Calibri"/>
              </a:rPr>
              <a:t> that’s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reason why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it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is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necessary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to</a:t>
            </a:r>
            <a:r>
              <a:rPr dirty="0" sz="600" spc="-5">
                <a:latin typeface="Calibri"/>
                <a:cs typeface="Calibri"/>
              </a:rPr>
              <a:t> request</a:t>
            </a:r>
            <a:r>
              <a:rPr dirty="0" sz="600">
                <a:latin typeface="Calibri"/>
                <a:cs typeface="Calibri"/>
              </a:rPr>
              <a:t> an </a:t>
            </a:r>
            <a:r>
              <a:rPr dirty="0" sz="600" spc="-5">
                <a:latin typeface="Calibri"/>
                <a:cs typeface="Calibri"/>
              </a:rPr>
              <a:t>Exception </a:t>
            </a:r>
            <a:r>
              <a:rPr dirty="0" sz="600">
                <a:latin typeface="Calibri"/>
                <a:cs typeface="Calibri"/>
              </a:rPr>
              <a:t>if</a:t>
            </a:r>
            <a:r>
              <a:rPr dirty="0" sz="600" spc="-5">
                <a:latin typeface="Calibri"/>
                <a:cs typeface="Calibri"/>
              </a:rPr>
              <a:t> you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want</a:t>
            </a:r>
            <a:r>
              <a:rPr dirty="0" sz="600">
                <a:latin typeface="Calibri"/>
                <a:cs typeface="Calibri"/>
              </a:rPr>
              <a:t> to</a:t>
            </a:r>
            <a:r>
              <a:rPr dirty="0" sz="600" spc="-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deviate</a:t>
            </a:r>
            <a:r>
              <a:rPr dirty="0" sz="600" spc="5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the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5">
                <a:latin typeface="Calibri"/>
                <a:cs typeface="Calibri"/>
              </a:rPr>
              <a:t>bottle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shape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of the</a:t>
            </a:r>
            <a:r>
              <a:rPr dirty="0" sz="600">
                <a:latin typeface="Calibri"/>
                <a:cs typeface="Calibri"/>
              </a:rPr>
              <a:t> </a:t>
            </a:r>
            <a:r>
              <a:rPr dirty="0" sz="600" spc="-5">
                <a:latin typeface="Calibri"/>
                <a:cs typeface="Calibri"/>
              </a:rPr>
              <a:t>brand.</a:t>
            </a:r>
            <a:endParaRPr sz="6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91789" y="2023821"/>
            <a:ext cx="1112341" cy="923213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190625" y="5925565"/>
            <a:ext cx="796586" cy="79750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17850" y="5941068"/>
            <a:ext cx="248919" cy="81126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639695" y="5940171"/>
            <a:ext cx="264454" cy="79750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07534" y="5959221"/>
            <a:ext cx="304164" cy="83057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875020" y="5907785"/>
            <a:ext cx="276225" cy="747395"/>
          </a:xfrm>
          <a:prstGeom prst="rect">
            <a:avLst/>
          </a:prstGeom>
        </p:spPr>
      </p:pic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Classified</a:t>
            </a:r>
            <a:r>
              <a:rPr dirty="0" spc="-15"/>
              <a:t> </a:t>
            </a:r>
            <a:r>
              <a:rPr dirty="0" spc="-5"/>
              <a:t>-</a:t>
            </a:r>
            <a:r>
              <a:rPr dirty="0" spc="-20"/>
              <a:t> </a:t>
            </a:r>
            <a:r>
              <a:rPr dirty="0" spc="-5"/>
              <a:t>Confidential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702054" y="539597"/>
            <a:ext cx="1214120" cy="60071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11760" indent="-99060">
              <a:lnSpc>
                <a:spcPct val="100000"/>
              </a:lnSpc>
              <a:spcBef>
                <a:spcPts val="290"/>
              </a:spcBef>
              <a:buFont typeface="Symbol"/>
              <a:buChar char=""/>
              <a:tabLst>
                <a:tab pos="111760" algn="l"/>
              </a:tabLst>
            </a:pPr>
            <a:r>
              <a:rPr dirty="0" sz="1100" spc="-5">
                <a:latin typeface="Calibri"/>
                <a:cs typeface="Calibri"/>
              </a:rPr>
              <a:t>Schweppes:</a:t>
            </a:r>
            <a:endParaRPr sz="1100">
              <a:latin typeface="Calibri"/>
              <a:cs typeface="Calibri"/>
            </a:endParaRPr>
          </a:p>
          <a:p>
            <a:pPr marL="111760" indent="-99060">
              <a:lnSpc>
                <a:spcPct val="100000"/>
              </a:lnSpc>
              <a:spcBef>
                <a:spcPts val="190"/>
              </a:spcBef>
              <a:buFont typeface="Symbol"/>
              <a:buChar char=""/>
              <a:tabLst>
                <a:tab pos="111760" algn="l"/>
              </a:tabLst>
            </a:pPr>
            <a:r>
              <a:rPr dirty="0" sz="1100" spc="-5">
                <a:latin typeface="Calibri"/>
                <a:cs typeface="Calibri"/>
              </a:rPr>
              <a:t>Fuze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Tea:</a:t>
            </a:r>
            <a:endParaRPr sz="1100">
              <a:latin typeface="Calibri"/>
              <a:cs typeface="Calibri"/>
            </a:endParaRPr>
          </a:p>
          <a:p>
            <a:pPr marL="111760" indent="-99060">
              <a:lnSpc>
                <a:spcPct val="100000"/>
              </a:lnSpc>
              <a:spcBef>
                <a:spcPts val="185"/>
              </a:spcBef>
              <a:buFont typeface="Symbol"/>
              <a:buChar char=""/>
              <a:tabLst>
                <a:tab pos="111760" algn="l"/>
              </a:tabLst>
            </a:pPr>
            <a:r>
              <a:rPr dirty="0" sz="1100">
                <a:latin typeface="Calibri"/>
                <a:cs typeface="Calibri"/>
              </a:rPr>
              <a:t>Global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Council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site: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50235" y="539597"/>
            <a:ext cx="2750185" cy="600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199"/>
              </a:lnSpc>
              <a:spcBef>
                <a:spcPts val="100"/>
              </a:spcBef>
            </a:pPr>
            <a:r>
              <a:rPr dirty="0" u="sng" sz="11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https://standards.coke.com/schweppes/ </a:t>
            </a:r>
            <a:r>
              <a:rPr dirty="0" sz="110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u="sng" sz="11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https://standards.coke.com/fuze-tea/ </a:t>
            </a:r>
            <a:r>
              <a:rPr dirty="0" sz="110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dirty="0" u="sng" sz="1100" spc="-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https://standards.coke.com/exception-request/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300328"/>
            <a:ext cx="5970905" cy="1127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09100"/>
              </a:lnSpc>
              <a:spcBef>
                <a:spcPts val="100"/>
              </a:spcBef>
            </a:pPr>
            <a:r>
              <a:rPr dirty="0" sz="1100" spc="-5" b="1">
                <a:latin typeface="Calibri"/>
                <a:cs typeface="Calibri"/>
              </a:rPr>
              <a:t>10.</a:t>
            </a:r>
            <a:r>
              <a:rPr dirty="0" sz="1100" spc="15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Are</a:t>
            </a:r>
            <a:r>
              <a:rPr dirty="0" sz="1100" spc="5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bottles</a:t>
            </a:r>
            <a:r>
              <a:rPr dirty="0" sz="1100" spc="5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contained</a:t>
            </a:r>
            <a:r>
              <a:rPr dirty="0" sz="1100" spc="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within</a:t>
            </a:r>
            <a:r>
              <a:rPr dirty="0" sz="1100" spc="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Picasso</a:t>
            </a:r>
            <a:r>
              <a:rPr dirty="0" sz="1100" spc="5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and</a:t>
            </a:r>
            <a:r>
              <a:rPr dirty="0" sz="1100" spc="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Global</a:t>
            </a:r>
            <a:r>
              <a:rPr dirty="0" sz="1100" spc="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Package</a:t>
            </a:r>
            <a:r>
              <a:rPr dirty="0" sz="1100" spc="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Design</a:t>
            </a:r>
            <a:r>
              <a:rPr dirty="0" sz="1100" spc="4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(“GPD”)</a:t>
            </a:r>
            <a:r>
              <a:rPr dirty="0" sz="1100" spc="8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tools</a:t>
            </a:r>
            <a:r>
              <a:rPr dirty="0" sz="1100" spc="55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already</a:t>
            </a:r>
            <a:r>
              <a:rPr dirty="0" sz="1100" spc="6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authorized </a:t>
            </a:r>
            <a:r>
              <a:rPr dirty="0" sz="1100" b="1">
                <a:latin typeface="Calibri"/>
                <a:cs typeface="Calibri"/>
              </a:rPr>
              <a:t> to</a:t>
            </a:r>
            <a:r>
              <a:rPr dirty="0" sz="1100" spc="-5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be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used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with</a:t>
            </a:r>
            <a:r>
              <a:rPr dirty="0" sz="1100" spc="-5" b="1">
                <a:latin typeface="Calibri"/>
                <a:cs typeface="Calibri"/>
              </a:rPr>
              <a:t> any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brand,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b="1">
                <a:latin typeface="Calibri"/>
                <a:cs typeface="Calibri"/>
              </a:rPr>
              <a:t>SKU,</a:t>
            </a:r>
            <a:r>
              <a:rPr dirty="0" sz="1100" spc="-1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and/or</a:t>
            </a:r>
            <a:r>
              <a:rPr dirty="0" sz="1100" b="1">
                <a:latin typeface="Calibri"/>
                <a:cs typeface="Calibri"/>
              </a:rPr>
              <a:t> </a:t>
            </a:r>
            <a:r>
              <a:rPr dirty="0" sz="1100" spc="-5" b="1">
                <a:latin typeface="Calibri"/>
                <a:cs typeface="Calibri"/>
              </a:rPr>
              <a:t>territory?</a:t>
            </a:r>
            <a:endParaRPr sz="1100">
              <a:latin typeface="Calibri"/>
              <a:cs typeface="Calibri"/>
            </a:endParaRPr>
          </a:p>
          <a:p>
            <a:pPr marL="12700" marR="42545">
              <a:lnSpc>
                <a:spcPct val="109700"/>
              </a:lnSpc>
            </a:pPr>
            <a:r>
              <a:rPr dirty="0" sz="1100" spc="-5">
                <a:latin typeface="Calibri"/>
                <a:cs typeface="Calibri"/>
              </a:rPr>
              <a:t>Absolutely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not.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Picasso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</a:t>
            </a:r>
            <a:r>
              <a:rPr dirty="0" sz="1100" spc="-5">
                <a:latin typeface="Calibri"/>
                <a:cs typeface="Calibri"/>
              </a:rPr>
              <a:t> GPD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are</a:t>
            </a:r>
            <a:r>
              <a:rPr dirty="0" sz="1100" spc="-5">
                <a:latin typeface="Calibri"/>
                <a:cs typeface="Calibri"/>
              </a:rPr>
              <a:t> databases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that</a:t>
            </a:r>
            <a:r>
              <a:rPr dirty="0" sz="1100" spc="-5">
                <a:latin typeface="Calibri"/>
                <a:cs typeface="Calibri"/>
              </a:rPr>
              <a:t> serve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as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repositories </a:t>
            </a:r>
            <a:r>
              <a:rPr dirty="0" sz="1100">
                <a:latin typeface="Calibri"/>
                <a:cs typeface="Calibri"/>
              </a:rPr>
              <a:t>of</a:t>
            </a:r>
            <a:r>
              <a:rPr dirty="0" sz="1100" spc="-5">
                <a:latin typeface="Calibri"/>
                <a:cs typeface="Calibri"/>
              </a:rPr>
              <a:t> bottle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designs;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however,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it 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doesn’t mean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that</a:t>
            </a:r>
            <a:r>
              <a:rPr dirty="0" sz="1100" spc="-5">
                <a:latin typeface="Calibri"/>
                <a:cs typeface="Calibri"/>
              </a:rPr>
              <a:t> (i)</a:t>
            </a:r>
            <a:r>
              <a:rPr dirty="0" sz="1100">
                <a:latin typeface="Calibri"/>
                <a:cs typeface="Calibri"/>
              </a:rPr>
              <a:t> these </a:t>
            </a:r>
            <a:r>
              <a:rPr dirty="0" sz="1100" spc="-5">
                <a:latin typeface="Calibri"/>
                <a:cs typeface="Calibri"/>
              </a:rPr>
              <a:t>designs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have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been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approved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by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Technical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to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meet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technical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requirements</a:t>
            </a:r>
            <a:r>
              <a:rPr dirty="0" sz="1100">
                <a:latin typeface="Calibri"/>
                <a:cs typeface="Calibri"/>
              </a:rPr>
              <a:t> or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performance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and </a:t>
            </a:r>
            <a:r>
              <a:rPr dirty="0" sz="1100" spc="-5">
                <a:latin typeface="Calibri"/>
                <a:cs typeface="Calibri"/>
              </a:rPr>
              <a:t>(ii)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bottles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designs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contained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</a:t>
            </a:r>
            <a:r>
              <a:rPr dirty="0" sz="1100" spc="-5">
                <a:latin typeface="Calibri"/>
                <a:cs typeface="Calibri"/>
              </a:rPr>
              <a:t> these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databases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have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been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reviewed/approved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by 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Legal,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Design, </a:t>
            </a:r>
            <a:r>
              <a:rPr dirty="0" sz="1100" spc="-5">
                <a:latin typeface="Calibri"/>
                <a:cs typeface="Calibri"/>
              </a:rPr>
              <a:t>Brand,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Trademarks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or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the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Global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Council.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Tatiana Cordova</dc:creator>
  <dcterms:created xsi:type="dcterms:W3CDTF">2022-08-18T08:09:36Z</dcterms:created>
  <dcterms:modified xsi:type="dcterms:W3CDTF">2022-08-18T08:09:36Z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2022-07-08T00:00:00Z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2022-08-18T00:00:00Z</vt:filetime>
  </property>
</Properties>
</file>